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7" r:id="rId9"/>
    <p:sldId id="281" r:id="rId10"/>
    <p:sldId id="266" r:id="rId11"/>
    <p:sldId id="264" r:id="rId12"/>
    <p:sldId id="280" r:id="rId13"/>
    <p:sldId id="269" r:id="rId14"/>
    <p:sldId id="270" r:id="rId15"/>
    <p:sldId id="271" r:id="rId16"/>
    <p:sldId id="272" r:id="rId17"/>
    <p:sldId id="273" r:id="rId18"/>
    <p:sldId id="274" r:id="rId19"/>
    <p:sldId id="277" r:id="rId20"/>
    <p:sldId id="278" r:id="rId21"/>
    <p:sldId id="279"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Sorts Mill Goudy" panose="02000503000000000000" pitchFamily="2" charset="0"/>
      <p:regular r:id="rId28"/>
      <p:italic r:id="rId29"/>
    </p:embeddedFont>
    <p:embeddedFont>
      <p:font typeface="Source Sans Pro" panose="020B0503030403020204" pitchFamily="3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9" roundtripDataSignature="AMtx7mgsBbNhxi28CutcbJRldr/+58L/c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903"/>
    <p:restoredTop sz="96327"/>
  </p:normalViewPr>
  <p:slideViewPr>
    <p:cSldViewPr snapToGrid="0">
      <p:cViewPr varScale="1">
        <p:scale>
          <a:sx n="128" d="100"/>
          <a:sy n="128" d="100"/>
        </p:scale>
        <p:origin x="904"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customschemas.google.com/relationships/presentationmetadata" Target="metadata"/><Relationship Id="rId21" Type="http://schemas.openxmlformats.org/officeDocument/2006/relationships/slide" Target="slides/slide20.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6FF5ED-5406-4EEA-9F52-365CB175240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EEF10C7-992D-4190-BD76-D2F6C18522CE}">
      <dgm:prSet/>
      <dgm:spPr/>
      <dgm:t>
        <a:bodyPr/>
        <a:lstStyle/>
        <a:p>
          <a:pPr algn="r">
            <a:lnSpc>
              <a:spcPct val="100000"/>
            </a:lnSpc>
          </a:pPr>
          <a:r>
            <a:rPr lang="en-US" dirty="0"/>
            <a:t>The exact causes of gluten intolerance are not well understood. Research shows that people may not be sensitive to gluten but sensitive to a certain carbohydrate found in many foods. Their bodies do not absorb the carbohydrates and stay in their gut and ferment causing sickness.  </a:t>
          </a:r>
        </a:p>
      </dgm:t>
    </dgm:pt>
    <dgm:pt modelId="{D1711589-2E1E-48FF-92BB-23A3CB85D605}" type="parTrans" cxnId="{C4BCCF95-2E2B-438B-B2F9-E2147156FA63}">
      <dgm:prSet/>
      <dgm:spPr/>
      <dgm:t>
        <a:bodyPr/>
        <a:lstStyle/>
        <a:p>
          <a:endParaRPr lang="en-US"/>
        </a:p>
      </dgm:t>
    </dgm:pt>
    <dgm:pt modelId="{9BD75A0C-E629-4F99-891C-FAE975DAC3FB}" type="sibTrans" cxnId="{C4BCCF95-2E2B-438B-B2F9-E2147156FA63}">
      <dgm:prSet/>
      <dgm:spPr/>
      <dgm:t>
        <a:bodyPr/>
        <a:lstStyle/>
        <a:p>
          <a:endParaRPr lang="en-US"/>
        </a:p>
      </dgm:t>
    </dgm:pt>
    <dgm:pt modelId="{EFC20B07-2818-47C4-8568-1D49660F4A11}">
      <dgm:prSet/>
      <dgm:spPr/>
      <dgm:t>
        <a:bodyPr/>
        <a:lstStyle/>
        <a:p>
          <a:pPr>
            <a:lnSpc>
              <a:spcPct val="100000"/>
            </a:lnSpc>
          </a:pPr>
          <a:r>
            <a:rPr lang="en-US" dirty="0"/>
            <a:t>Other research suggests that wheat might affect the lining of the digestive tract. This lining usually keeps bacteria from leaking out of the intestines. In people with a gluten intolerance, the lining may not work as it should, allowing bacteria into their blood or liver and causing inflammation. </a:t>
          </a:r>
        </a:p>
      </dgm:t>
    </dgm:pt>
    <dgm:pt modelId="{626C7B9F-2A74-49E6-A5CE-3003E5C3A11B}" type="parTrans" cxnId="{DB8836A5-FF1E-460D-80DA-01AE487E1838}">
      <dgm:prSet/>
      <dgm:spPr/>
      <dgm:t>
        <a:bodyPr/>
        <a:lstStyle/>
        <a:p>
          <a:endParaRPr lang="en-US"/>
        </a:p>
      </dgm:t>
    </dgm:pt>
    <dgm:pt modelId="{4B2D4583-6049-4736-BA1F-50071042B2C9}" type="sibTrans" cxnId="{DB8836A5-FF1E-460D-80DA-01AE487E1838}">
      <dgm:prSet/>
      <dgm:spPr/>
      <dgm:t>
        <a:bodyPr/>
        <a:lstStyle/>
        <a:p>
          <a:endParaRPr lang="en-US"/>
        </a:p>
      </dgm:t>
    </dgm:pt>
    <dgm:pt modelId="{7CE74644-9C01-4B1F-BC37-1DA1366EFCFF}" type="pres">
      <dgm:prSet presAssocID="{B66FF5ED-5406-4EEA-9F52-365CB175240A}" presName="root" presStyleCnt="0">
        <dgm:presLayoutVars>
          <dgm:dir/>
          <dgm:resizeHandles val="exact"/>
        </dgm:presLayoutVars>
      </dgm:prSet>
      <dgm:spPr/>
    </dgm:pt>
    <dgm:pt modelId="{53A72650-F0CE-41E4-93AC-073BFB25B7D0}" type="pres">
      <dgm:prSet presAssocID="{AEEF10C7-992D-4190-BD76-D2F6C18522CE}" presName="compNode" presStyleCnt="0"/>
      <dgm:spPr/>
    </dgm:pt>
    <dgm:pt modelId="{665CFED3-E050-4A87-9D4E-7F9E70B93AF9}" type="pres">
      <dgm:prSet presAssocID="{AEEF10C7-992D-4190-BD76-D2F6C18522CE}" presName="bgRect" presStyleLbl="bgShp" presStyleIdx="0" presStyleCnt="2"/>
      <dgm:spPr/>
    </dgm:pt>
    <dgm:pt modelId="{9C6CB8EB-51F2-4289-9678-C5042079FD4B}" type="pres">
      <dgm:prSet presAssocID="{AEEF10C7-992D-4190-BD76-D2F6C18522C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Avocado"/>
        </a:ext>
      </dgm:extLst>
    </dgm:pt>
    <dgm:pt modelId="{9884773F-2C75-41BA-97ED-D0BB4E754007}" type="pres">
      <dgm:prSet presAssocID="{AEEF10C7-992D-4190-BD76-D2F6C18522CE}" presName="spaceRect" presStyleCnt="0"/>
      <dgm:spPr/>
    </dgm:pt>
    <dgm:pt modelId="{2445E6A3-0FBA-4AD6-A377-1F690311C8DA}" type="pres">
      <dgm:prSet presAssocID="{AEEF10C7-992D-4190-BD76-D2F6C18522CE}" presName="parTx" presStyleLbl="revTx" presStyleIdx="0" presStyleCnt="2">
        <dgm:presLayoutVars>
          <dgm:chMax val="0"/>
          <dgm:chPref val="0"/>
        </dgm:presLayoutVars>
      </dgm:prSet>
      <dgm:spPr/>
    </dgm:pt>
    <dgm:pt modelId="{CECE633C-B825-45F5-B4A4-82F408294E69}" type="pres">
      <dgm:prSet presAssocID="{9BD75A0C-E629-4F99-891C-FAE975DAC3FB}" presName="sibTrans" presStyleCnt="0"/>
      <dgm:spPr/>
    </dgm:pt>
    <dgm:pt modelId="{5DC747FB-0229-4007-99C7-0FC73BD685CA}" type="pres">
      <dgm:prSet presAssocID="{EFC20B07-2818-47C4-8568-1D49660F4A11}" presName="compNode" presStyleCnt="0"/>
      <dgm:spPr/>
    </dgm:pt>
    <dgm:pt modelId="{7BD09F4A-3C43-4797-A9CA-72C120565A85}" type="pres">
      <dgm:prSet presAssocID="{EFC20B07-2818-47C4-8568-1D49660F4A11}" presName="bgRect" presStyleLbl="bgShp" presStyleIdx="1" presStyleCnt="2"/>
      <dgm:spPr/>
    </dgm:pt>
    <dgm:pt modelId="{364C7A25-C79F-4576-ABA2-EC24679CECCE}" type="pres">
      <dgm:prSet presAssocID="{EFC20B07-2818-47C4-8568-1D49660F4A1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omach"/>
        </a:ext>
      </dgm:extLst>
    </dgm:pt>
    <dgm:pt modelId="{4ABCB329-BE36-4920-B310-C7B90292040C}" type="pres">
      <dgm:prSet presAssocID="{EFC20B07-2818-47C4-8568-1D49660F4A11}" presName="spaceRect" presStyleCnt="0"/>
      <dgm:spPr/>
    </dgm:pt>
    <dgm:pt modelId="{84A046F5-1824-4ABB-9709-815462A67663}" type="pres">
      <dgm:prSet presAssocID="{EFC20B07-2818-47C4-8568-1D49660F4A11}" presName="parTx" presStyleLbl="revTx" presStyleIdx="1" presStyleCnt="2">
        <dgm:presLayoutVars>
          <dgm:chMax val="0"/>
          <dgm:chPref val="0"/>
        </dgm:presLayoutVars>
      </dgm:prSet>
      <dgm:spPr/>
    </dgm:pt>
  </dgm:ptLst>
  <dgm:cxnLst>
    <dgm:cxn modelId="{147E4021-257B-4C1D-B192-27CD43FC5DF2}" type="presOf" srcId="{B66FF5ED-5406-4EEA-9F52-365CB175240A}" destId="{7CE74644-9C01-4B1F-BC37-1DA1366EFCFF}" srcOrd="0" destOrd="0" presId="urn:microsoft.com/office/officeart/2018/2/layout/IconVerticalSolidList"/>
    <dgm:cxn modelId="{C4BCCF95-2E2B-438B-B2F9-E2147156FA63}" srcId="{B66FF5ED-5406-4EEA-9F52-365CB175240A}" destId="{AEEF10C7-992D-4190-BD76-D2F6C18522CE}" srcOrd="0" destOrd="0" parTransId="{D1711589-2E1E-48FF-92BB-23A3CB85D605}" sibTransId="{9BD75A0C-E629-4F99-891C-FAE975DAC3FB}"/>
    <dgm:cxn modelId="{DB8836A5-FF1E-460D-80DA-01AE487E1838}" srcId="{B66FF5ED-5406-4EEA-9F52-365CB175240A}" destId="{EFC20B07-2818-47C4-8568-1D49660F4A11}" srcOrd="1" destOrd="0" parTransId="{626C7B9F-2A74-49E6-A5CE-3003E5C3A11B}" sibTransId="{4B2D4583-6049-4736-BA1F-50071042B2C9}"/>
    <dgm:cxn modelId="{039A13A6-088D-4A1F-B5D3-B48578AD051A}" type="presOf" srcId="{AEEF10C7-992D-4190-BD76-D2F6C18522CE}" destId="{2445E6A3-0FBA-4AD6-A377-1F690311C8DA}" srcOrd="0" destOrd="0" presId="urn:microsoft.com/office/officeart/2018/2/layout/IconVerticalSolidList"/>
    <dgm:cxn modelId="{AA6E42C5-B21D-40F1-8279-920A7A1F913A}" type="presOf" srcId="{EFC20B07-2818-47C4-8568-1D49660F4A11}" destId="{84A046F5-1824-4ABB-9709-815462A67663}" srcOrd="0" destOrd="0" presId="urn:microsoft.com/office/officeart/2018/2/layout/IconVerticalSolidList"/>
    <dgm:cxn modelId="{AA7543FF-1F42-4BF0-944C-A1ABB43A1E3F}" type="presParOf" srcId="{7CE74644-9C01-4B1F-BC37-1DA1366EFCFF}" destId="{53A72650-F0CE-41E4-93AC-073BFB25B7D0}" srcOrd="0" destOrd="0" presId="urn:microsoft.com/office/officeart/2018/2/layout/IconVerticalSolidList"/>
    <dgm:cxn modelId="{31305B45-257B-4D26-9479-427EAF222F6D}" type="presParOf" srcId="{53A72650-F0CE-41E4-93AC-073BFB25B7D0}" destId="{665CFED3-E050-4A87-9D4E-7F9E70B93AF9}" srcOrd="0" destOrd="0" presId="urn:microsoft.com/office/officeart/2018/2/layout/IconVerticalSolidList"/>
    <dgm:cxn modelId="{0A4477C2-9480-4BC5-9CFF-995166E54CAE}" type="presParOf" srcId="{53A72650-F0CE-41E4-93AC-073BFB25B7D0}" destId="{9C6CB8EB-51F2-4289-9678-C5042079FD4B}" srcOrd="1" destOrd="0" presId="urn:microsoft.com/office/officeart/2018/2/layout/IconVerticalSolidList"/>
    <dgm:cxn modelId="{707FE0B2-CD84-4AFF-B62B-8A2909896219}" type="presParOf" srcId="{53A72650-F0CE-41E4-93AC-073BFB25B7D0}" destId="{9884773F-2C75-41BA-97ED-D0BB4E754007}" srcOrd="2" destOrd="0" presId="urn:microsoft.com/office/officeart/2018/2/layout/IconVerticalSolidList"/>
    <dgm:cxn modelId="{6F60429E-5AB8-43B2-AE34-48759997A29E}" type="presParOf" srcId="{53A72650-F0CE-41E4-93AC-073BFB25B7D0}" destId="{2445E6A3-0FBA-4AD6-A377-1F690311C8DA}" srcOrd="3" destOrd="0" presId="urn:microsoft.com/office/officeart/2018/2/layout/IconVerticalSolidList"/>
    <dgm:cxn modelId="{1DE8F98B-60B7-4432-8000-BC1C02C55005}" type="presParOf" srcId="{7CE74644-9C01-4B1F-BC37-1DA1366EFCFF}" destId="{CECE633C-B825-45F5-B4A4-82F408294E69}" srcOrd="1" destOrd="0" presId="urn:microsoft.com/office/officeart/2018/2/layout/IconVerticalSolidList"/>
    <dgm:cxn modelId="{3A82676C-D846-4DCC-827C-8B63B002921D}" type="presParOf" srcId="{7CE74644-9C01-4B1F-BC37-1DA1366EFCFF}" destId="{5DC747FB-0229-4007-99C7-0FC73BD685CA}" srcOrd="2" destOrd="0" presId="urn:microsoft.com/office/officeart/2018/2/layout/IconVerticalSolidList"/>
    <dgm:cxn modelId="{BCF54E98-2D7C-45D7-8162-27E32C27E46B}" type="presParOf" srcId="{5DC747FB-0229-4007-99C7-0FC73BD685CA}" destId="{7BD09F4A-3C43-4797-A9CA-72C120565A85}" srcOrd="0" destOrd="0" presId="urn:microsoft.com/office/officeart/2018/2/layout/IconVerticalSolidList"/>
    <dgm:cxn modelId="{EF5661B3-3805-49E0-8F7A-99FC1A94FFDB}" type="presParOf" srcId="{5DC747FB-0229-4007-99C7-0FC73BD685CA}" destId="{364C7A25-C79F-4576-ABA2-EC24679CECCE}" srcOrd="1" destOrd="0" presId="urn:microsoft.com/office/officeart/2018/2/layout/IconVerticalSolidList"/>
    <dgm:cxn modelId="{056C01DE-A661-434C-A9A9-A5696CF31BB0}" type="presParOf" srcId="{5DC747FB-0229-4007-99C7-0FC73BD685CA}" destId="{4ABCB329-BE36-4920-B310-C7B90292040C}" srcOrd="2" destOrd="0" presId="urn:microsoft.com/office/officeart/2018/2/layout/IconVerticalSolidList"/>
    <dgm:cxn modelId="{3D3CB702-2F61-4F13-9A98-DD348F586CB6}" type="presParOf" srcId="{5DC747FB-0229-4007-99C7-0FC73BD685CA}" destId="{84A046F5-1824-4ABB-9709-815462A6766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5CFED3-E050-4A87-9D4E-7F9E70B93AF9}">
      <dsp:nvSpPr>
        <dsp:cNvPr id="0" name=""/>
        <dsp:cNvSpPr/>
      </dsp:nvSpPr>
      <dsp:spPr>
        <a:xfrm>
          <a:off x="0" y="772701"/>
          <a:ext cx="10515600" cy="142652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6CB8EB-51F2-4289-9678-C5042079FD4B}">
      <dsp:nvSpPr>
        <dsp:cNvPr id="0" name=""/>
        <dsp:cNvSpPr/>
      </dsp:nvSpPr>
      <dsp:spPr>
        <a:xfrm>
          <a:off x="431523" y="1093669"/>
          <a:ext cx="784588" cy="7845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45E6A3-0FBA-4AD6-A377-1F690311C8DA}">
      <dsp:nvSpPr>
        <dsp:cNvPr id="0" name=""/>
        <dsp:cNvSpPr/>
      </dsp:nvSpPr>
      <dsp:spPr>
        <a:xfrm>
          <a:off x="1647636" y="772701"/>
          <a:ext cx="8867963" cy="1426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974" tIns="150974" rIns="150974" bIns="150974" numCol="1" spcCol="1270" anchor="ctr" anchorCtr="0">
          <a:noAutofit/>
        </a:bodyPr>
        <a:lstStyle/>
        <a:p>
          <a:pPr marL="0" lvl="0" indent="0" algn="r" defTabSz="844550">
            <a:lnSpc>
              <a:spcPct val="100000"/>
            </a:lnSpc>
            <a:spcBef>
              <a:spcPct val="0"/>
            </a:spcBef>
            <a:spcAft>
              <a:spcPct val="35000"/>
            </a:spcAft>
            <a:buNone/>
          </a:pPr>
          <a:r>
            <a:rPr lang="en-US" sz="1900" kern="1200" dirty="0"/>
            <a:t>The exact causes of gluten intolerance are not well understood. Research shows that people may not be sensitive to gluten but sensitive to a certain carbohydrate found in many foods. Their bodies do not absorb the carbohydrates and stay in their gut and ferment causing sickness.  </a:t>
          </a:r>
        </a:p>
      </dsp:txBody>
      <dsp:txXfrm>
        <a:off x="1647636" y="772701"/>
        <a:ext cx="8867963" cy="1426525"/>
      </dsp:txXfrm>
    </dsp:sp>
    <dsp:sp modelId="{7BD09F4A-3C43-4797-A9CA-72C120565A85}">
      <dsp:nvSpPr>
        <dsp:cNvPr id="0" name=""/>
        <dsp:cNvSpPr/>
      </dsp:nvSpPr>
      <dsp:spPr>
        <a:xfrm>
          <a:off x="0" y="2555857"/>
          <a:ext cx="10515600" cy="142652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4C7A25-C79F-4576-ABA2-EC24679CECCE}">
      <dsp:nvSpPr>
        <dsp:cNvPr id="0" name=""/>
        <dsp:cNvSpPr/>
      </dsp:nvSpPr>
      <dsp:spPr>
        <a:xfrm>
          <a:off x="431523" y="2876825"/>
          <a:ext cx="784588" cy="7845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A046F5-1824-4ABB-9709-815462A67663}">
      <dsp:nvSpPr>
        <dsp:cNvPr id="0" name=""/>
        <dsp:cNvSpPr/>
      </dsp:nvSpPr>
      <dsp:spPr>
        <a:xfrm>
          <a:off x="1647636" y="2555857"/>
          <a:ext cx="8867963" cy="1426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974" tIns="150974" rIns="150974" bIns="150974" numCol="1" spcCol="1270" anchor="ctr" anchorCtr="0">
          <a:noAutofit/>
        </a:bodyPr>
        <a:lstStyle/>
        <a:p>
          <a:pPr marL="0" lvl="0" indent="0" algn="l" defTabSz="844550">
            <a:lnSpc>
              <a:spcPct val="100000"/>
            </a:lnSpc>
            <a:spcBef>
              <a:spcPct val="0"/>
            </a:spcBef>
            <a:spcAft>
              <a:spcPct val="35000"/>
            </a:spcAft>
            <a:buNone/>
          </a:pPr>
          <a:r>
            <a:rPr lang="en-US" sz="1900" kern="1200" dirty="0"/>
            <a:t>Other research suggests that wheat might affect the lining of the digestive tract. This lining usually keeps bacteria from leaking out of the intestines. In people with a gluten intolerance, the lining may not work as it should, allowing bacteria into their blood or liver and causing inflammation. </a:t>
          </a:r>
        </a:p>
      </dsp:txBody>
      <dsp:txXfrm>
        <a:off x="1647636" y="2555857"/>
        <a:ext cx="8867963" cy="142652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3044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8" name="Google Shape;35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242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7" name="Google Shape;17;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8" name="Google Shape;1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5" name="Google Shape;7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0" name="Google Shape;80;p3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1" name="Google Shape;8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2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24" name="Google Shape;24;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
        <p:cNvGrpSpPr/>
        <p:nvPr/>
      </p:nvGrpSpPr>
      <p:grpSpPr>
        <a:xfrm>
          <a:off x="0" y="0"/>
          <a:ext cx="0" cy="0"/>
          <a:chOff x="0" y="0"/>
          <a:chExt cx="0" cy="0"/>
        </a:xfrm>
      </p:grpSpPr>
      <p:sp>
        <p:nvSpPr>
          <p:cNvPr id="28" name="Google Shape;28;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0" name="Google Shape;30;p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1" name="Google Shape;3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6" name="Google Shape;36;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7" name="Google Shape;3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2" name="Google Shape;6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7" name="Google Shape;67;p34"/>
          <p:cNvSpPr>
            <a:spLocks noGrp="1"/>
          </p:cNvSpPr>
          <p:nvPr>
            <p:ph type="pic" idx="2"/>
          </p:nvPr>
        </p:nvSpPr>
        <p:spPr>
          <a:xfrm>
            <a:off x="5183188" y="987425"/>
            <a:ext cx="6172200" cy="4873625"/>
          </a:xfrm>
          <a:prstGeom prst="rect">
            <a:avLst/>
          </a:prstGeom>
          <a:noFill/>
          <a:ln>
            <a:noFill/>
          </a:ln>
        </p:spPr>
      </p:sp>
      <p:sp>
        <p:nvSpPr>
          <p:cNvPr id="68" name="Google Shape;68;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9" name="Google Shape;6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hyperlink" Target="https://www.mdpi.com/2072-6643/14/13/2679"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s://www.ncbi.nlm.nih.gov/pmc/articles/PMC6630947/" TargetMode="External"/><Relationship Id="rId5" Type="http://schemas.openxmlformats.org/officeDocument/2006/relationships/hyperlink" Target="https://www.mdpi.com/2072-6643/14/13/2679" TargetMode="External"/><Relationship Id="rId4" Type="http://schemas.openxmlformats.org/officeDocument/2006/relationships/hyperlink" Target="https://my.clevelandclinic.org/health/diseases/21622-gluten-intoleranc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p:nvPr/>
        </p:nvSpPr>
        <p:spPr>
          <a:xfrm>
            <a:off x="0" y="8697"/>
            <a:ext cx="12192000" cy="68580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89" name="Google Shape;89;p1"/>
          <p:cNvSpPr/>
          <p:nvPr/>
        </p:nvSpPr>
        <p:spPr>
          <a:xfrm rot="5400000" flipH="1">
            <a:off x="-1417539" y="1417538"/>
            <a:ext cx="6875819" cy="4040745"/>
          </a:xfrm>
          <a:prstGeom prst="rect">
            <a:avLst/>
          </a:prstGeom>
          <a:gradFill>
            <a:gsLst>
              <a:gs pos="0">
                <a:srgbClr val="000000"/>
              </a:gs>
              <a:gs pos="100000">
                <a:srgbClr val="2F5597"/>
              </a:gs>
            </a:gsLst>
            <a:lin ang="186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0" name="Google Shape;90;p1"/>
          <p:cNvSpPr/>
          <p:nvPr/>
        </p:nvSpPr>
        <p:spPr>
          <a:xfrm rot="-5400000">
            <a:off x="-158496" y="2660472"/>
            <a:ext cx="4355595" cy="4038605"/>
          </a:xfrm>
          <a:prstGeom prst="rect">
            <a:avLst/>
          </a:prstGeom>
          <a:gradFill>
            <a:gsLst>
              <a:gs pos="0">
                <a:srgbClr val="4472C4">
                  <a:alpha val="49411"/>
                </a:srgbClr>
              </a:gs>
              <a:gs pos="100000">
                <a:srgbClr val="203864">
                  <a:alpha val="0"/>
                </a:srgbClr>
              </a:gs>
            </a:gsLst>
            <a:lin ang="114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1" name="Google Shape;91;p1"/>
          <p:cNvSpPr/>
          <p:nvPr/>
        </p:nvSpPr>
        <p:spPr>
          <a:xfrm rot="-5400000" flipH="1">
            <a:off x="-1180883" y="1638085"/>
            <a:ext cx="6857574" cy="3581402"/>
          </a:xfrm>
          <a:prstGeom prst="rect">
            <a:avLst/>
          </a:prstGeom>
          <a:gradFill>
            <a:gsLst>
              <a:gs pos="0">
                <a:srgbClr val="000000">
                  <a:alpha val="58431"/>
                </a:srgbClr>
              </a:gs>
              <a:gs pos="69000">
                <a:srgbClr val="4472C4">
                  <a:alpha val="0"/>
                </a:srgbClr>
              </a:gs>
              <a:gs pos="100000">
                <a:srgbClr val="4472C4">
                  <a:alpha val="0"/>
                </a:srgbClr>
              </a:gs>
            </a:gsLst>
            <a:lin ang="132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2" name="Google Shape;92;p1"/>
          <p:cNvSpPr/>
          <p:nvPr/>
        </p:nvSpPr>
        <p:spPr>
          <a:xfrm rot="6097846">
            <a:off x="-384850" y="1189807"/>
            <a:ext cx="4808303" cy="4088667"/>
          </a:xfrm>
          <a:custGeom>
            <a:avLst/>
            <a:gdLst/>
            <a:ahLst/>
            <a:cxnLst/>
            <a:rect l="l" t="t" r="r" b="b"/>
            <a:pathLst>
              <a:path w="21600" h="21600" extrusionOk="0">
                <a:moveTo>
                  <a:pt x="219" y="15261"/>
                </a:moveTo>
                <a:cubicBezTo>
                  <a:pt x="76" y="14434"/>
                  <a:pt x="0" y="13578"/>
                  <a:pt x="0" y="12701"/>
                </a:cubicBezTo>
                <a:cubicBezTo>
                  <a:pt x="0" y="5686"/>
                  <a:pt x="4835" y="0"/>
                  <a:pt x="10800" y="0"/>
                </a:cubicBezTo>
                <a:cubicBezTo>
                  <a:pt x="16765" y="0"/>
                  <a:pt x="21600" y="5686"/>
                  <a:pt x="21600" y="12701"/>
                </a:cubicBezTo>
                <a:cubicBezTo>
                  <a:pt x="21600" y="14016"/>
                  <a:pt x="21430" y="15285"/>
                  <a:pt x="21114" y="16478"/>
                </a:cubicBezTo>
                <a:lnTo>
                  <a:pt x="20858" y="17302"/>
                </a:lnTo>
                <a:lnTo>
                  <a:pt x="3100" y="21600"/>
                </a:lnTo>
                <a:lnTo>
                  <a:pt x="2466" y="20780"/>
                </a:lnTo>
                <a:cubicBezTo>
                  <a:pt x="1366" y="19212"/>
                  <a:pt x="579" y="17328"/>
                  <a:pt x="219" y="15261"/>
                </a:cubicBezTo>
                <a:close/>
              </a:path>
            </a:pathLst>
          </a:custGeom>
          <a:gradFill>
            <a:gsLst>
              <a:gs pos="0">
                <a:srgbClr val="8FAADC">
                  <a:alpha val="0"/>
                </a:srgbClr>
              </a:gs>
              <a:gs pos="39000">
                <a:srgbClr val="8FAADC">
                  <a:alpha val="0"/>
                </a:srgbClr>
              </a:gs>
              <a:gs pos="100000">
                <a:srgbClr val="2F5597">
                  <a:alpha val="25490"/>
                </a:srgbClr>
              </a:gs>
            </a:gsLst>
            <a:lin ang="186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3" name="Google Shape;93;p1"/>
          <p:cNvSpPr txBox="1">
            <a:spLocks noGrp="1"/>
          </p:cNvSpPr>
          <p:nvPr>
            <p:ph type="title"/>
          </p:nvPr>
        </p:nvSpPr>
        <p:spPr>
          <a:xfrm>
            <a:off x="330019" y="856926"/>
            <a:ext cx="3378563" cy="3071907"/>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rgbClr val="FFFFFF"/>
              </a:buClr>
              <a:buSzPct val="78282"/>
              <a:buFont typeface="Calibri"/>
              <a:buNone/>
            </a:pPr>
            <a:br>
              <a:rPr lang="en-US">
                <a:latin typeface="Calibri"/>
                <a:ea typeface="Calibri"/>
                <a:cs typeface="Calibri"/>
                <a:sym typeface="Calibri"/>
              </a:rPr>
            </a:br>
            <a:br>
              <a:rPr lang="en-US">
                <a:latin typeface="Calibri"/>
                <a:ea typeface="Calibri"/>
                <a:cs typeface="Calibri"/>
                <a:sym typeface="Calibri"/>
              </a:rPr>
            </a:br>
            <a:br>
              <a:rPr lang="en-US">
                <a:latin typeface="Calibri"/>
                <a:ea typeface="Calibri"/>
                <a:cs typeface="Calibri"/>
                <a:sym typeface="Calibri"/>
              </a:rPr>
            </a:br>
            <a:r>
              <a:rPr lang="en-US" b="1">
                <a:solidFill>
                  <a:schemeClr val="lt1"/>
                </a:solidFill>
                <a:latin typeface="Calibri"/>
                <a:ea typeface="Calibri"/>
                <a:cs typeface="Calibri"/>
                <a:sym typeface="Calibri"/>
              </a:rPr>
              <a:t>We will get started shortly.</a:t>
            </a:r>
            <a:endParaRPr>
              <a:solidFill>
                <a:schemeClr val="lt1"/>
              </a:solidFill>
            </a:endParaRPr>
          </a:p>
        </p:txBody>
      </p:sp>
      <p:pic>
        <p:nvPicPr>
          <p:cNvPr id="94" name="Google Shape;94;p1" descr="Picture 4"/>
          <p:cNvPicPr preferRelativeResize="0"/>
          <p:nvPr/>
        </p:nvPicPr>
        <p:blipFill rotWithShape="1">
          <a:blip r:embed="rId3">
            <a:alphaModFix/>
          </a:blip>
          <a:srcRect/>
          <a:stretch/>
        </p:blipFill>
        <p:spPr>
          <a:xfrm>
            <a:off x="5840329" y="1276142"/>
            <a:ext cx="4621857" cy="4354729"/>
          </a:xfrm>
          <a:prstGeom prst="rect">
            <a:avLst/>
          </a:prstGeom>
          <a:noFill/>
          <a:ln>
            <a:noFill/>
          </a:ln>
        </p:spPr>
      </p:pic>
      <p:sp>
        <p:nvSpPr>
          <p:cNvPr id="95" name="Google Shape;95;p1"/>
          <p:cNvSpPr/>
          <p:nvPr/>
        </p:nvSpPr>
        <p:spPr>
          <a:xfrm rot="10800000" flipH="1">
            <a:off x="4038604" y="6400796"/>
            <a:ext cx="8153396" cy="483720"/>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96" name="Google Shape;96;p1"/>
          <p:cNvSpPr txBox="1"/>
          <p:nvPr/>
        </p:nvSpPr>
        <p:spPr>
          <a:xfrm>
            <a:off x="4537033" y="6467349"/>
            <a:ext cx="722845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rgbClr val="FEE599"/>
                </a:solidFill>
                <a:latin typeface="Times New Roman"/>
                <a:ea typeface="Times New Roman"/>
                <a:cs typeface="Times New Roman"/>
                <a:sym typeface="Times New Roman"/>
              </a:rPr>
              <a:t>International Science Nutrition Society – CURARE CAUSAM - ISNS 2023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Google Shape;104;p2">
            <a:extLst>
              <a:ext uri="{FF2B5EF4-FFF2-40B4-BE49-F238E27FC236}">
                <a16:creationId xmlns:a16="http://schemas.microsoft.com/office/drawing/2014/main" id="{44DB7B8E-10BB-BD8B-023E-A6D2F1311F58}"/>
              </a:ext>
            </a:extLst>
          </p:cNvPr>
          <p:cNvSpPr/>
          <p:nvPr/>
        </p:nvSpPr>
        <p:spPr>
          <a:xfrm>
            <a:off x="4633530" y="467207"/>
            <a:ext cx="6184806" cy="5154967"/>
          </a:xfrm>
          <a:custGeom>
            <a:avLst/>
            <a:gdLst/>
            <a:ahLst/>
            <a:cxnLst/>
            <a:rect l="l" t="t" r="r" b="b"/>
            <a:pathLst>
              <a:path w="6184806" h="5154967" extrusionOk="0">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rgbClr val="7F7F7F">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4"/>
        <p:cNvGrpSpPr/>
        <p:nvPr/>
      </p:nvGrpSpPr>
      <p:grpSpPr>
        <a:xfrm>
          <a:off x="0" y="0"/>
          <a:ext cx="0" cy="0"/>
          <a:chOff x="0" y="0"/>
          <a:chExt cx="0" cy="0"/>
        </a:xfrm>
      </p:grpSpPr>
      <p:sp>
        <p:nvSpPr>
          <p:cNvPr id="225" name="Google Shape;225;p11"/>
          <p:cNvSpPr txBox="1">
            <a:spLocks noGrp="1"/>
          </p:cNvSpPr>
          <p:nvPr>
            <p:ph type="title"/>
          </p:nvPr>
        </p:nvSpPr>
        <p:spPr>
          <a:xfrm>
            <a:off x="1676400" y="423099"/>
            <a:ext cx="10515600" cy="98345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Times New Roman"/>
              <a:buNone/>
            </a:pPr>
            <a:r>
              <a:rPr lang="en-US" sz="4800" dirty="0">
                <a:latin typeface="+mj-lt"/>
              </a:rPr>
              <a:t>What Causes Gluten Intolerance? </a:t>
            </a:r>
            <a:endParaRPr sz="4800" dirty="0">
              <a:latin typeface="+mj-lt"/>
            </a:endParaRPr>
          </a:p>
        </p:txBody>
      </p:sp>
      <p:sp>
        <p:nvSpPr>
          <p:cNvPr id="228" name="Google Shape;228;p11"/>
          <p:cNvSpPr/>
          <p:nvPr/>
        </p:nvSpPr>
        <p:spPr>
          <a:xfrm>
            <a:off x="0" y="0"/>
            <a:ext cx="1050233" cy="6857572"/>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9" name="Google Shape;229;p11"/>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30" name="Google Shape;230;p11"/>
          <p:cNvSpPr txBox="1"/>
          <p:nvPr/>
        </p:nvSpPr>
        <p:spPr>
          <a:xfrm>
            <a:off x="2773254" y="6418662"/>
            <a:ext cx="99930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graphicFrame>
        <p:nvGraphicFramePr>
          <p:cNvPr id="234" name="Google Shape;226;p11">
            <a:extLst>
              <a:ext uri="{FF2B5EF4-FFF2-40B4-BE49-F238E27FC236}">
                <a16:creationId xmlns:a16="http://schemas.microsoft.com/office/drawing/2014/main" id="{3C632CFF-07F6-AD55-B7E1-F62FF7CC37BD}"/>
              </a:ext>
            </a:extLst>
          </p:cNvPr>
          <p:cNvGraphicFramePr/>
          <p:nvPr>
            <p:extLst>
              <p:ext uri="{D42A27DB-BD31-4B8C-83A1-F6EECF244321}">
                <p14:modId xmlns:p14="http://schemas.microsoft.com/office/powerpoint/2010/main" val="2332811690"/>
              </p:ext>
            </p:extLst>
          </p:nvPr>
        </p:nvGraphicFramePr>
        <p:xfrm>
          <a:off x="1202631" y="1406555"/>
          <a:ext cx="10515600" cy="47550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Google Shape;134;p5" descr="Picture 7">
            <a:extLst>
              <a:ext uri="{FF2B5EF4-FFF2-40B4-BE49-F238E27FC236}">
                <a16:creationId xmlns:a16="http://schemas.microsoft.com/office/drawing/2014/main" id="{BD6E9DF6-AB47-F068-8ADE-0E7374394F28}"/>
              </a:ext>
            </a:extLst>
          </p:cNvPr>
          <p:cNvPicPr preferRelativeResize="0"/>
          <p:nvPr/>
        </p:nvPicPr>
        <p:blipFill rotWithShape="1">
          <a:blip r:embed="rId8">
            <a:alphaModFix/>
          </a:blip>
          <a:srcRect l="6885" r="2692" b="3"/>
          <a:stretch/>
        </p:blipFill>
        <p:spPr>
          <a:xfrm>
            <a:off x="10798143" y="5727605"/>
            <a:ext cx="1393856" cy="113963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1"/>
        <p:cNvGrpSpPr/>
        <p:nvPr/>
      </p:nvGrpSpPr>
      <p:grpSpPr>
        <a:xfrm>
          <a:off x="0" y="0"/>
          <a:ext cx="0" cy="0"/>
          <a:chOff x="0" y="0"/>
          <a:chExt cx="0" cy="0"/>
        </a:xfrm>
      </p:grpSpPr>
      <p:sp>
        <p:nvSpPr>
          <p:cNvPr id="192" name="Google Shape;192;p9"/>
          <p:cNvSpPr txBox="1">
            <a:spLocks noGrp="1"/>
          </p:cNvSpPr>
          <p:nvPr>
            <p:ph type="title"/>
          </p:nvPr>
        </p:nvSpPr>
        <p:spPr>
          <a:xfrm>
            <a:off x="1090246" y="428563"/>
            <a:ext cx="10515600" cy="1029079"/>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ct val="129411"/>
              <a:buFont typeface="Times New Roman"/>
              <a:buNone/>
            </a:pPr>
            <a:r>
              <a:rPr lang="en-US" dirty="0">
                <a:latin typeface="+mj-lt"/>
                <a:ea typeface="Times New Roman"/>
                <a:cs typeface="Times New Roman"/>
                <a:sym typeface="Times New Roman"/>
              </a:rPr>
              <a:t>What are the symptoms of </a:t>
            </a:r>
            <a:br>
              <a:rPr lang="en-US" dirty="0">
                <a:latin typeface="+mj-lt"/>
                <a:ea typeface="Times New Roman"/>
                <a:cs typeface="Times New Roman"/>
                <a:sym typeface="Times New Roman"/>
              </a:rPr>
            </a:br>
            <a:r>
              <a:rPr lang="en-US" dirty="0">
                <a:latin typeface="+mj-lt"/>
                <a:ea typeface="Times New Roman"/>
                <a:cs typeface="Times New Roman"/>
                <a:sym typeface="Times New Roman"/>
              </a:rPr>
              <a:t>Gluten Intolerance? </a:t>
            </a:r>
            <a:br>
              <a:rPr lang="en-US" sz="3400" dirty="0">
                <a:latin typeface="Arial"/>
                <a:ea typeface="Arial"/>
                <a:cs typeface="Arial"/>
                <a:sym typeface="Arial"/>
              </a:rPr>
            </a:br>
            <a:endParaRPr sz="3400" dirty="0">
              <a:latin typeface="Arial"/>
              <a:ea typeface="Arial"/>
              <a:cs typeface="Arial"/>
              <a:sym typeface="Arial"/>
            </a:endParaRPr>
          </a:p>
        </p:txBody>
      </p:sp>
      <p:sp>
        <p:nvSpPr>
          <p:cNvPr id="193" name="Google Shape;193;p9"/>
          <p:cNvSpPr txBox="1">
            <a:spLocks noGrp="1"/>
          </p:cNvSpPr>
          <p:nvPr>
            <p:ph type="body" idx="1"/>
          </p:nvPr>
        </p:nvSpPr>
        <p:spPr>
          <a:xfrm>
            <a:off x="1215214" y="1709530"/>
            <a:ext cx="5181600" cy="4422366"/>
          </a:xfrm>
          <a:prstGeom prst="rect">
            <a:avLst/>
          </a:prstGeom>
          <a:noFill/>
          <a:ln>
            <a:noFill/>
          </a:ln>
        </p:spPr>
        <p:txBody>
          <a:bodyPr spcFirstLastPara="1" wrap="square" lIns="91425" tIns="45700" rIns="91425" bIns="45700" anchor="t" anchorCtr="0">
            <a:normAutofit/>
          </a:bodyPr>
          <a:lstStyle/>
          <a:p>
            <a:pPr marL="0" indent="0">
              <a:spcBef>
                <a:spcPts val="0"/>
              </a:spcBef>
              <a:buSzPct val="100000"/>
              <a:buNone/>
            </a:pPr>
            <a:r>
              <a:rPr lang="en-US" sz="1800" dirty="0">
                <a:latin typeface="Times New Roman" panose="02020603050405020304" pitchFamily="18" charset="0"/>
                <a:cs typeface="Times New Roman" panose="02020603050405020304" pitchFamily="18" charset="0"/>
              </a:rPr>
              <a:t>People may experience the following symptoms for several hours or days after consuming gluten: </a:t>
            </a:r>
          </a:p>
          <a:p>
            <a:pPr marL="285750" indent="-285750">
              <a:spcBef>
                <a:spcPts val="0"/>
              </a:spcBef>
              <a:buSzPct val="100000"/>
            </a:pPr>
            <a:r>
              <a:rPr lang="en-US" sz="1800" dirty="0">
                <a:latin typeface="Times New Roman" panose="02020603050405020304" pitchFamily="18" charset="0"/>
                <a:cs typeface="Times New Roman" panose="02020603050405020304" pitchFamily="18" charset="0"/>
              </a:rPr>
              <a:t>Abdominal Pain </a:t>
            </a:r>
          </a:p>
          <a:p>
            <a:pPr marL="285750" indent="-285750">
              <a:spcBef>
                <a:spcPts val="0"/>
              </a:spcBef>
              <a:buSzPct val="100000"/>
            </a:pPr>
            <a:r>
              <a:rPr lang="en-US" sz="1800" dirty="0">
                <a:latin typeface="Times New Roman" panose="02020603050405020304" pitchFamily="18" charset="0"/>
                <a:cs typeface="Times New Roman" panose="02020603050405020304" pitchFamily="18" charset="0"/>
              </a:rPr>
              <a:t>Anemia </a:t>
            </a:r>
          </a:p>
          <a:p>
            <a:pPr marL="285750" indent="-285750">
              <a:spcBef>
                <a:spcPts val="0"/>
              </a:spcBef>
              <a:buSzPct val="100000"/>
            </a:pPr>
            <a:r>
              <a:rPr lang="en-US" sz="1800" dirty="0">
                <a:latin typeface="Times New Roman" panose="02020603050405020304" pitchFamily="18" charset="0"/>
                <a:cs typeface="Times New Roman" panose="02020603050405020304" pitchFamily="18" charset="0"/>
              </a:rPr>
              <a:t>Anxiety </a:t>
            </a:r>
          </a:p>
          <a:p>
            <a:pPr marL="285750" indent="-285750">
              <a:spcBef>
                <a:spcPts val="0"/>
              </a:spcBef>
              <a:buSzPct val="100000"/>
            </a:pPr>
            <a:r>
              <a:rPr lang="en-US" sz="1800" dirty="0">
                <a:latin typeface="Times New Roman" panose="02020603050405020304" pitchFamily="18" charset="0"/>
                <a:cs typeface="Times New Roman" panose="02020603050405020304" pitchFamily="18" charset="0"/>
              </a:rPr>
              <a:t>Bloating or gas </a:t>
            </a:r>
          </a:p>
          <a:p>
            <a:pPr marL="285750" indent="-285750">
              <a:spcBef>
                <a:spcPts val="0"/>
              </a:spcBef>
              <a:buSzPct val="100000"/>
            </a:pPr>
            <a:r>
              <a:rPr lang="en-US" sz="1800" dirty="0">
                <a:latin typeface="Times New Roman" panose="02020603050405020304" pitchFamily="18" charset="0"/>
                <a:cs typeface="Times New Roman" panose="02020603050405020304" pitchFamily="18" charset="0"/>
              </a:rPr>
              <a:t>Brain fog, or trouble concentrating </a:t>
            </a:r>
          </a:p>
          <a:p>
            <a:pPr marL="285750" indent="-285750">
              <a:spcBef>
                <a:spcPts val="0"/>
              </a:spcBef>
              <a:buSzPct val="100000"/>
            </a:pPr>
            <a:r>
              <a:rPr lang="en-US" sz="1800" dirty="0">
                <a:latin typeface="Times New Roman" panose="02020603050405020304" pitchFamily="18" charset="0"/>
                <a:cs typeface="Times New Roman" panose="02020603050405020304" pitchFamily="18" charset="0"/>
              </a:rPr>
              <a:t>Depression </a:t>
            </a:r>
          </a:p>
          <a:p>
            <a:pPr marL="285750" indent="-285750">
              <a:spcBef>
                <a:spcPts val="0"/>
              </a:spcBef>
              <a:buSzPct val="100000"/>
            </a:pPr>
            <a:r>
              <a:rPr lang="en-US" sz="1800" dirty="0">
                <a:latin typeface="Times New Roman" panose="02020603050405020304" pitchFamily="18" charset="0"/>
                <a:cs typeface="Times New Roman" panose="02020603050405020304" pitchFamily="18" charset="0"/>
              </a:rPr>
              <a:t>Diarrhea or constipation </a:t>
            </a:r>
          </a:p>
          <a:p>
            <a:pPr marL="285750" indent="-285750">
              <a:spcBef>
                <a:spcPts val="0"/>
              </a:spcBef>
              <a:buSzPct val="100000"/>
            </a:pPr>
            <a:r>
              <a:rPr lang="en-US" sz="1800" dirty="0">
                <a:latin typeface="Times New Roman" panose="02020603050405020304" pitchFamily="18" charset="0"/>
                <a:cs typeface="Times New Roman" panose="02020603050405020304" pitchFamily="18" charset="0"/>
              </a:rPr>
              <a:t>Fatigue </a:t>
            </a:r>
          </a:p>
          <a:p>
            <a:pPr marL="285750" indent="-285750">
              <a:spcBef>
                <a:spcPts val="0"/>
              </a:spcBef>
              <a:buSzPct val="100000"/>
            </a:pPr>
            <a:r>
              <a:rPr lang="en-US" sz="1800" dirty="0">
                <a:latin typeface="Times New Roman" panose="02020603050405020304" pitchFamily="18" charset="0"/>
                <a:cs typeface="Times New Roman" panose="02020603050405020304" pitchFamily="18" charset="0"/>
              </a:rPr>
              <a:t>Headache </a:t>
            </a:r>
          </a:p>
          <a:p>
            <a:pPr marL="285750" indent="-285750">
              <a:spcBef>
                <a:spcPts val="0"/>
              </a:spcBef>
              <a:buSzPct val="100000"/>
            </a:pPr>
            <a:r>
              <a:rPr lang="en-US" sz="1800" dirty="0">
                <a:latin typeface="Times New Roman" panose="02020603050405020304" pitchFamily="18" charset="0"/>
                <a:cs typeface="Times New Roman" panose="02020603050405020304" pitchFamily="18" charset="0"/>
              </a:rPr>
              <a:t>Joint pain </a:t>
            </a:r>
          </a:p>
          <a:p>
            <a:pPr marL="285750" indent="-285750">
              <a:spcBef>
                <a:spcPts val="0"/>
              </a:spcBef>
              <a:buSzPct val="100000"/>
            </a:pPr>
            <a:r>
              <a:rPr lang="en-US" sz="1800" dirty="0">
                <a:latin typeface="Times New Roman" panose="02020603050405020304" pitchFamily="18" charset="0"/>
                <a:cs typeface="Times New Roman" panose="02020603050405020304" pitchFamily="18" charset="0"/>
              </a:rPr>
              <a:t>Nausea and vomiting </a:t>
            </a:r>
          </a:p>
          <a:p>
            <a:pPr marL="285750" indent="-285750">
              <a:spcBef>
                <a:spcPts val="0"/>
              </a:spcBef>
              <a:buSzPct val="100000"/>
            </a:pPr>
            <a:r>
              <a:rPr lang="en-US" sz="1800" dirty="0">
                <a:latin typeface="Times New Roman" panose="02020603050405020304" pitchFamily="18" charset="0"/>
                <a:cs typeface="Times New Roman" panose="02020603050405020304" pitchFamily="18" charset="0"/>
              </a:rPr>
              <a:t>Skin rash </a:t>
            </a:r>
          </a:p>
          <a:p>
            <a:pPr marL="0" indent="0">
              <a:spcBef>
                <a:spcPts val="0"/>
              </a:spcBef>
              <a:buSzPct val="100000"/>
              <a:buNone/>
            </a:pPr>
            <a:r>
              <a:rPr lang="en-US" sz="1800" dirty="0">
                <a:latin typeface="Times New Roman" panose="02020603050405020304" pitchFamily="18" charset="0"/>
                <a:cs typeface="Times New Roman" panose="02020603050405020304" pitchFamily="18" charset="0"/>
              </a:rPr>
              <a:t>Many people with gluten intolerance also have irritable bowel syndrome (IBS).</a:t>
            </a:r>
          </a:p>
          <a:p>
            <a:pPr marL="0" indent="0">
              <a:spcBef>
                <a:spcPts val="0"/>
              </a:spcBef>
              <a:buSzPct val="100000"/>
              <a:buNone/>
            </a:pPr>
            <a:endParaRPr lang="en-US" sz="1800" dirty="0">
              <a:latin typeface="Times New Roman" panose="02020603050405020304" pitchFamily="18" charset="0"/>
              <a:cs typeface="Times New Roman" panose="02020603050405020304" pitchFamily="18" charset="0"/>
            </a:endParaRPr>
          </a:p>
        </p:txBody>
      </p:sp>
      <p:sp>
        <p:nvSpPr>
          <p:cNvPr id="194" name="Google Shape;194;p9"/>
          <p:cNvSpPr txBox="1">
            <a:spLocks noGrp="1"/>
          </p:cNvSpPr>
          <p:nvPr>
            <p:ph type="body" idx="2"/>
          </p:nvPr>
        </p:nvSpPr>
        <p:spPr>
          <a:xfrm>
            <a:off x="10954278" y="1501363"/>
            <a:ext cx="4429817" cy="36212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100000"/>
              <a:buNone/>
            </a:pPr>
            <a:endParaRPr dirty="0"/>
          </a:p>
        </p:txBody>
      </p:sp>
      <p:sp>
        <p:nvSpPr>
          <p:cNvPr id="195" name="Google Shape;195;p9"/>
          <p:cNvSpPr/>
          <p:nvPr/>
        </p:nvSpPr>
        <p:spPr>
          <a:xfrm>
            <a:off x="0" y="9236"/>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6" name="Google Shape;196;p9"/>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97" name="Google Shape;197;p9"/>
          <p:cNvSpPr txBox="1"/>
          <p:nvPr/>
        </p:nvSpPr>
        <p:spPr>
          <a:xfrm>
            <a:off x="2682663" y="6444519"/>
            <a:ext cx="787690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6146" name="Picture 2" descr="5 Common Symptoms of Gluten Intolerance • Paleo Foundation">
            <a:extLst>
              <a:ext uri="{FF2B5EF4-FFF2-40B4-BE49-F238E27FC236}">
                <a16:creationId xmlns:a16="http://schemas.microsoft.com/office/drawing/2014/main" id="{52B4482E-E3F3-52F6-A31A-507C734F5C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9198" y="44149"/>
            <a:ext cx="4772802" cy="6253718"/>
          </a:xfrm>
          <a:prstGeom prst="rect">
            <a:avLst/>
          </a:prstGeom>
          <a:noFill/>
          <a:extLst>
            <a:ext uri="{909E8E84-426E-40DD-AFC4-6F175D3DCCD1}">
              <a14:hiddenFill xmlns:a14="http://schemas.microsoft.com/office/drawing/2010/main">
                <a:solidFill>
                  <a:srgbClr val="FFFFFF"/>
                </a:solidFill>
              </a14:hiddenFill>
            </a:ext>
          </a:extLst>
        </p:spPr>
      </p:pic>
      <p:pic>
        <p:nvPicPr>
          <p:cNvPr id="2" name="Google Shape;134;p5" descr="Picture 7">
            <a:extLst>
              <a:ext uri="{FF2B5EF4-FFF2-40B4-BE49-F238E27FC236}">
                <a16:creationId xmlns:a16="http://schemas.microsoft.com/office/drawing/2014/main" id="{808192A2-6640-7EDB-F8AD-0789DDE21594}"/>
              </a:ext>
            </a:extLst>
          </p:cNvPr>
          <p:cNvPicPr preferRelativeResize="0"/>
          <p:nvPr/>
        </p:nvPicPr>
        <p:blipFill rotWithShape="1">
          <a:blip r:embed="rId4">
            <a:alphaModFix/>
          </a:blip>
          <a:srcRect l="6885" r="2692" b="3"/>
          <a:stretch/>
        </p:blipFill>
        <p:spPr>
          <a:xfrm>
            <a:off x="80687" y="5614773"/>
            <a:ext cx="1393856" cy="125246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1"/>
        <p:cNvGrpSpPr/>
        <p:nvPr/>
      </p:nvGrpSpPr>
      <p:grpSpPr>
        <a:xfrm>
          <a:off x="0" y="0"/>
          <a:ext cx="0" cy="0"/>
          <a:chOff x="0" y="0"/>
          <a:chExt cx="0" cy="0"/>
        </a:xfrm>
      </p:grpSpPr>
      <p:sp>
        <p:nvSpPr>
          <p:cNvPr id="192" name="Google Shape;192;p9"/>
          <p:cNvSpPr txBox="1">
            <a:spLocks noGrp="1"/>
          </p:cNvSpPr>
          <p:nvPr>
            <p:ph type="title"/>
          </p:nvPr>
        </p:nvSpPr>
        <p:spPr>
          <a:xfrm>
            <a:off x="1111854" y="257905"/>
            <a:ext cx="10515600" cy="8609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129411"/>
              <a:buFont typeface="Times New Roman"/>
              <a:buNone/>
            </a:pPr>
            <a:r>
              <a:rPr lang="en-US" sz="3400" dirty="0">
                <a:latin typeface="+mj-lt"/>
                <a:ea typeface="Arial"/>
                <a:cs typeface="Times New Roman" panose="02020603050405020304" pitchFamily="18" charset="0"/>
                <a:sym typeface="Arial"/>
              </a:rPr>
              <a:t>How is Gluten Intolerance Diagnosed? </a:t>
            </a:r>
            <a:endParaRPr sz="3400" dirty="0">
              <a:latin typeface="+mj-lt"/>
              <a:ea typeface="Arial"/>
              <a:cs typeface="Times New Roman" panose="02020603050405020304" pitchFamily="18" charset="0"/>
              <a:sym typeface="Arial"/>
            </a:endParaRPr>
          </a:p>
        </p:txBody>
      </p:sp>
      <p:sp>
        <p:nvSpPr>
          <p:cNvPr id="193" name="Google Shape;193;p9"/>
          <p:cNvSpPr txBox="1">
            <a:spLocks noGrp="1"/>
          </p:cNvSpPr>
          <p:nvPr>
            <p:ph type="body" idx="1"/>
          </p:nvPr>
        </p:nvSpPr>
        <p:spPr>
          <a:xfrm>
            <a:off x="1348722" y="1240220"/>
            <a:ext cx="10278732" cy="481639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ct val="100000"/>
              <a:buNone/>
            </a:pPr>
            <a:r>
              <a:rPr lang="en-US" sz="2400" dirty="0">
                <a:latin typeface="Times New Roman" panose="02020603050405020304" pitchFamily="18" charset="0"/>
                <a:cs typeface="Times New Roman" panose="02020603050405020304" pitchFamily="18" charset="0"/>
              </a:rPr>
              <a:t>Your healthcare provider will carefully review your symptoms and medical history. If they suspect you have a gluten intolerance, these are the next steps to confirm your diagnosis. </a:t>
            </a:r>
          </a:p>
          <a:p>
            <a:pPr lvl="0" indent="-457200" algn="l" rtl="0">
              <a:lnSpc>
                <a:spcPct val="90000"/>
              </a:lnSpc>
              <a:spcBef>
                <a:spcPts val="0"/>
              </a:spcBef>
              <a:spcAft>
                <a:spcPts val="0"/>
              </a:spcAft>
              <a:buClr>
                <a:schemeClr val="dk1"/>
              </a:buClr>
              <a:buSzPct val="100000"/>
              <a:buAutoNum type="arabicPeriod"/>
            </a:pPr>
            <a:r>
              <a:rPr lang="en-US" sz="2400" dirty="0">
                <a:latin typeface="Times New Roman" panose="02020603050405020304" pitchFamily="18" charset="0"/>
                <a:cs typeface="Times New Roman" panose="02020603050405020304" pitchFamily="18" charset="0"/>
              </a:rPr>
              <a:t>You will eat a diet containing gluten for 6 weeks. During this time, your doctor will perform blood tests and skin tests to rule out a wheat allergy or celiac disease. There is not a gluten intolerance test available at this time. </a:t>
            </a:r>
          </a:p>
          <a:p>
            <a:pPr lvl="0" indent="-457200" algn="l" rtl="0">
              <a:lnSpc>
                <a:spcPct val="90000"/>
              </a:lnSpc>
              <a:spcBef>
                <a:spcPts val="0"/>
              </a:spcBef>
              <a:spcAft>
                <a:spcPts val="0"/>
              </a:spcAft>
              <a:buClr>
                <a:schemeClr val="dk1"/>
              </a:buClr>
              <a:buSzPct val="100000"/>
              <a:buAutoNum type="arabicPeriod"/>
            </a:pPr>
            <a:r>
              <a:rPr lang="en-US" sz="2400" dirty="0">
                <a:latin typeface="Times New Roman" panose="02020603050405020304" pitchFamily="18" charset="0"/>
                <a:cs typeface="Times New Roman" panose="02020603050405020304" pitchFamily="18" charset="0"/>
              </a:rPr>
              <a:t>If you do not have a wheat allergy or celiac disease, your healthcare provider will ask you to exclude gluten from your diet for at least 6 weeks. You will keep a thorough record of your symptoms during this time, noting which (if any) symptoms improve. </a:t>
            </a:r>
          </a:p>
          <a:p>
            <a:pPr lvl="0" indent="-457200" algn="l" rtl="0">
              <a:lnSpc>
                <a:spcPct val="90000"/>
              </a:lnSpc>
              <a:spcBef>
                <a:spcPts val="0"/>
              </a:spcBef>
              <a:spcAft>
                <a:spcPts val="0"/>
              </a:spcAft>
              <a:buClr>
                <a:schemeClr val="dk1"/>
              </a:buClr>
              <a:buSzPct val="100000"/>
              <a:buAutoNum type="arabicPeriod"/>
            </a:pPr>
            <a:r>
              <a:rPr lang="en-US" sz="2400" dirty="0">
                <a:latin typeface="Times New Roman" panose="02020603050405020304" pitchFamily="18" charset="0"/>
                <a:cs typeface="Times New Roman" panose="02020603050405020304" pitchFamily="18" charset="0"/>
              </a:rPr>
              <a:t>If your symptoms do improve while you are on a gluten-free diet, you will gradually reintroduce gluten back into your diet. If symptoms return, you likely have a gluten intolerance. </a:t>
            </a:r>
            <a:endParaRPr sz="2400" dirty="0">
              <a:latin typeface="Times New Roman" panose="02020603050405020304" pitchFamily="18" charset="0"/>
              <a:cs typeface="Times New Roman" panose="02020603050405020304" pitchFamily="18" charset="0"/>
            </a:endParaRPr>
          </a:p>
        </p:txBody>
      </p:sp>
      <p:sp>
        <p:nvSpPr>
          <p:cNvPr id="195" name="Google Shape;195;p9"/>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6" name="Google Shape;196;p9"/>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97" name="Google Shape;197;p9"/>
          <p:cNvSpPr txBox="1"/>
          <p:nvPr/>
        </p:nvSpPr>
        <p:spPr>
          <a:xfrm>
            <a:off x="2682663" y="6444519"/>
            <a:ext cx="787690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2" name="Google Shape;134;p5" descr="Picture 7">
            <a:extLst>
              <a:ext uri="{FF2B5EF4-FFF2-40B4-BE49-F238E27FC236}">
                <a16:creationId xmlns:a16="http://schemas.microsoft.com/office/drawing/2014/main" id="{2E1C1E43-A543-9FD7-D862-2C4DD7DE48AB}"/>
              </a:ext>
            </a:extLst>
          </p:cNvPr>
          <p:cNvPicPr preferRelativeResize="0"/>
          <p:nvPr/>
        </p:nvPicPr>
        <p:blipFill rotWithShape="1">
          <a:blip r:embed="rId3">
            <a:alphaModFix/>
          </a:blip>
          <a:srcRect l="6885" r="2692" b="3"/>
          <a:stretch/>
        </p:blipFill>
        <p:spPr>
          <a:xfrm>
            <a:off x="122157" y="5244663"/>
            <a:ext cx="1811745" cy="1577072"/>
          </a:xfrm>
          <a:prstGeom prst="rect">
            <a:avLst/>
          </a:prstGeom>
          <a:noFill/>
          <a:ln>
            <a:noFill/>
          </a:ln>
        </p:spPr>
      </p:pic>
    </p:spTree>
    <p:extLst>
      <p:ext uri="{BB962C8B-B14F-4D97-AF65-F5344CB8AC3E}">
        <p14:creationId xmlns:p14="http://schemas.microsoft.com/office/powerpoint/2010/main" val="2744373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4"/>
        <p:cNvGrpSpPr/>
        <p:nvPr/>
      </p:nvGrpSpPr>
      <p:grpSpPr>
        <a:xfrm>
          <a:off x="0" y="0"/>
          <a:ext cx="0" cy="0"/>
          <a:chOff x="0" y="0"/>
          <a:chExt cx="0" cy="0"/>
        </a:xfrm>
      </p:grpSpPr>
      <p:sp>
        <p:nvSpPr>
          <p:cNvPr id="255" name="Google Shape;255;p1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6" name="Google Shape;256;p14"/>
          <p:cNvSpPr txBox="1">
            <a:spLocks noGrp="1"/>
          </p:cNvSpPr>
          <p:nvPr>
            <p:ph type="title"/>
          </p:nvPr>
        </p:nvSpPr>
        <p:spPr>
          <a:xfrm>
            <a:off x="1563315" y="260926"/>
            <a:ext cx="6247722" cy="146177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US" dirty="0">
                <a:latin typeface="Arial"/>
                <a:ea typeface="Arial"/>
                <a:cs typeface="Arial"/>
                <a:sym typeface="Arial"/>
              </a:rPr>
              <a:t>CASE STUDY</a:t>
            </a:r>
            <a:endParaRPr dirty="0"/>
          </a:p>
        </p:txBody>
      </p:sp>
      <p:sp>
        <p:nvSpPr>
          <p:cNvPr id="257" name="Google Shape;257;p14"/>
          <p:cNvSpPr txBox="1">
            <a:spLocks noGrp="1"/>
          </p:cNvSpPr>
          <p:nvPr>
            <p:ph type="body" idx="1"/>
          </p:nvPr>
        </p:nvSpPr>
        <p:spPr>
          <a:xfrm>
            <a:off x="989369" y="1367986"/>
            <a:ext cx="7528559" cy="5170808"/>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100000"/>
              </a:lnSpc>
              <a:spcBef>
                <a:spcPts val="0"/>
              </a:spcBef>
              <a:spcAft>
                <a:spcPts val="0"/>
              </a:spcAft>
              <a:buClr>
                <a:schemeClr val="dk1"/>
              </a:buClr>
              <a:buSzPts val="1800"/>
              <a:buNone/>
            </a:pPr>
            <a:r>
              <a:rPr lang="en-US" sz="1800" b="1" dirty="0">
                <a:latin typeface="Calibri" panose="020F0502020204030204" pitchFamily="34" charset="0"/>
                <a:ea typeface="Sorts Mill Goudy"/>
                <a:cs typeface="Calibri" panose="020F0502020204030204" pitchFamily="34" charset="0"/>
                <a:sym typeface="Sorts Mill Goudy"/>
              </a:rPr>
              <a:t>Patient</a:t>
            </a:r>
            <a:r>
              <a:rPr lang="en-US" sz="1800" dirty="0">
                <a:latin typeface="Calibri" panose="020F0502020204030204" pitchFamily="34" charset="0"/>
                <a:ea typeface="Sorts Mill Goudy"/>
                <a:cs typeface="Calibri" panose="020F0502020204030204" pitchFamily="34" charset="0"/>
                <a:sym typeface="Sorts Mill Goudy"/>
              </a:rPr>
              <a:t>: </a:t>
            </a:r>
            <a:r>
              <a:rPr lang="hu-HU" sz="1800" dirty="0" err="1">
                <a:latin typeface="Calibri" panose="020F0502020204030204" pitchFamily="34" charset="0"/>
                <a:ea typeface="Sorts Mill Goudy"/>
                <a:cs typeface="Calibri" panose="020F0502020204030204" pitchFamily="34" charset="0"/>
                <a:sym typeface="Sorts Mill Goudy"/>
              </a:rPr>
              <a:t>Female</a:t>
            </a:r>
            <a:endParaRPr sz="1800" dirty="0">
              <a:latin typeface="Calibri" panose="020F0502020204030204" pitchFamily="34" charset="0"/>
              <a:ea typeface="Sorts Mill Goudy"/>
              <a:cs typeface="Calibri" panose="020F0502020204030204" pitchFamily="34" charset="0"/>
              <a:sym typeface="Sorts Mill Goudy"/>
            </a:endParaRPr>
          </a:p>
          <a:p>
            <a:pPr marL="0" lvl="0" indent="0" algn="l" rtl="0">
              <a:lnSpc>
                <a:spcPct val="100000"/>
              </a:lnSpc>
              <a:spcBef>
                <a:spcPts val="600"/>
              </a:spcBef>
              <a:spcAft>
                <a:spcPts val="0"/>
              </a:spcAft>
              <a:buClr>
                <a:schemeClr val="dk1"/>
              </a:buClr>
              <a:buSzPts val="1800"/>
              <a:buNone/>
            </a:pPr>
            <a:r>
              <a:rPr lang="en-US" sz="1800" b="1" dirty="0">
                <a:latin typeface="Calibri" panose="020F0502020204030204" pitchFamily="34" charset="0"/>
                <a:ea typeface="Sorts Mill Goudy"/>
                <a:cs typeface="Calibri" panose="020F0502020204030204" pitchFamily="34" charset="0"/>
                <a:sym typeface="Sorts Mill Goudy"/>
              </a:rPr>
              <a:t>Age</a:t>
            </a:r>
            <a:r>
              <a:rPr lang="en-US" sz="1800" dirty="0">
                <a:latin typeface="Calibri" panose="020F0502020204030204" pitchFamily="34" charset="0"/>
                <a:ea typeface="Sorts Mill Goudy"/>
                <a:cs typeface="Calibri" panose="020F0502020204030204" pitchFamily="34" charset="0"/>
                <a:sym typeface="Sorts Mill Goudy"/>
              </a:rPr>
              <a:t>: </a:t>
            </a:r>
            <a:r>
              <a:rPr lang="hu-HU" sz="1800" dirty="0">
                <a:latin typeface="Calibri" panose="020F0502020204030204" pitchFamily="34" charset="0"/>
                <a:ea typeface="Sorts Mill Goudy"/>
                <a:cs typeface="Calibri" panose="020F0502020204030204" pitchFamily="34" charset="0"/>
                <a:sym typeface="Sorts Mill Goudy"/>
              </a:rPr>
              <a:t>38</a:t>
            </a:r>
            <a:endParaRPr lang="hu-HU" sz="1800" b="1" dirty="0">
              <a:latin typeface="Calibri" panose="020F0502020204030204" pitchFamily="34" charset="0"/>
              <a:ea typeface="Sorts Mill Goudy"/>
              <a:cs typeface="Calibri" panose="020F0502020204030204" pitchFamily="34" charset="0"/>
              <a:sym typeface="Sorts Mill Goudy"/>
            </a:endParaRPr>
          </a:p>
          <a:p>
            <a:pPr marL="0" lvl="0" indent="0">
              <a:lnSpc>
                <a:spcPct val="100000"/>
              </a:lnSpc>
              <a:spcBef>
                <a:spcPts val="600"/>
              </a:spcBef>
              <a:buNone/>
            </a:pPr>
            <a:r>
              <a:rPr lang="en-US" sz="1800" b="1" dirty="0">
                <a:latin typeface="Calibri" panose="020F0502020204030204" pitchFamily="34" charset="0"/>
                <a:ea typeface="Sorts Mill Goudy"/>
                <a:cs typeface="Calibri" panose="020F0502020204030204" pitchFamily="34" charset="0"/>
                <a:sym typeface="Sorts Mill Goudy"/>
              </a:rPr>
              <a:t>Medical history</a:t>
            </a:r>
            <a:r>
              <a:rPr lang="en-US" sz="1800" dirty="0">
                <a:latin typeface="Calibri" panose="020F0502020204030204" pitchFamily="34" charset="0"/>
                <a:ea typeface="Sorts Mill Goudy"/>
                <a:cs typeface="Calibri" panose="020F0502020204030204" pitchFamily="34" charset="0"/>
                <a:sym typeface="Sorts Mill Goudy"/>
              </a:rPr>
              <a:t>:</a:t>
            </a:r>
            <a:r>
              <a:rPr lang="hu-HU" sz="1800" dirty="0"/>
              <a:t>No </a:t>
            </a:r>
            <a:r>
              <a:rPr lang="hu-HU" sz="1800" dirty="0" err="1"/>
              <a:t>significant</a:t>
            </a:r>
            <a:r>
              <a:rPr lang="hu-HU" sz="1800" dirty="0"/>
              <a:t> </a:t>
            </a:r>
            <a:r>
              <a:rPr lang="hu-HU" sz="1800" dirty="0" err="1"/>
              <a:t>medical</a:t>
            </a:r>
            <a:r>
              <a:rPr lang="hu-HU" sz="1800" dirty="0"/>
              <a:t> </a:t>
            </a:r>
            <a:r>
              <a:rPr lang="hu-HU" sz="1800" dirty="0" err="1"/>
              <a:t>issues</a:t>
            </a:r>
            <a:r>
              <a:rPr lang="hu-HU" sz="1800" dirty="0"/>
              <a:t> in </a:t>
            </a:r>
            <a:r>
              <a:rPr lang="hu-HU" sz="1800" dirty="0" err="1"/>
              <a:t>the</a:t>
            </a:r>
            <a:r>
              <a:rPr lang="hu-HU" sz="1800" dirty="0"/>
              <a:t> </a:t>
            </a:r>
            <a:r>
              <a:rPr lang="hu-HU" sz="1800" dirty="0" err="1"/>
              <a:t>past</a:t>
            </a:r>
            <a:r>
              <a:rPr lang="hu-HU" sz="1800" dirty="0"/>
              <a:t>.</a:t>
            </a:r>
            <a:endParaRPr lang="hu-HU" sz="1800" dirty="0">
              <a:latin typeface="Calibri" panose="020F0502020204030204" pitchFamily="34" charset="0"/>
              <a:ea typeface="Sorts Mill Goudy"/>
              <a:cs typeface="Calibri" panose="020F0502020204030204" pitchFamily="34" charset="0"/>
              <a:sym typeface="Sorts Mill Goudy"/>
            </a:endParaRPr>
          </a:p>
          <a:p>
            <a:pPr marL="0" lvl="0" indent="0">
              <a:lnSpc>
                <a:spcPct val="100000"/>
              </a:lnSpc>
              <a:spcBef>
                <a:spcPts val="600"/>
              </a:spcBef>
              <a:buNone/>
            </a:pPr>
            <a:r>
              <a:rPr lang="hu-HU" sz="1800" b="1" dirty="0" err="1">
                <a:latin typeface="Calibri" panose="020F0502020204030204" pitchFamily="34" charset="0"/>
                <a:cs typeface="Calibri" panose="020F0502020204030204" pitchFamily="34" charset="0"/>
                <a:sym typeface="Sorts Mill Goudy"/>
              </a:rPr>
              <a:t>Symptoms</a:t>
            </a:r>
            <a:r>
              <a:rPr lang="hu-HU" sz="1800" b="1" dirty="0">
                <a:latin typeface="Calibri" panose="020F0502020204030204" pitchFamily="34" charset="0"/>
                <a:cs typeface="Calibri" panose="020F0502020204030204" pitchFamily="34" charset="0"/>
                <a:sym typeface="Sorts Mill Goudy"/>
              </a:rPr>
              <a:t>:</a:t>
            </a:r>
          </a:p>
          <a:p>
            <a:pPr marL="0" lvl="0" indent="0">
              <a:lnSpc>
                <a:spcPct val="100000"/>
              </a:lnSpc>
              <a:spcBef>
                <a:spcPts val="600"/>
              </a:spcBef>
              <a:buNone/>
            </a:pPr>
            <a:r>
              <a:rPr lang="hu-HU" sz="1800" dirty="0" err="1">
                <a:latin typeface="Calibri" panose="020F0502020204030204" pitchFamily="34" charset="0"/>
                <a:ea typeface="Calibri" panose="020F0502020204030204" pitchFamily="34" charset="0"/>
                <a:cs typeface="Times New Roman" panose="02020603050405020304" pitchFamily="18" charset="0"/>
              </a:rPr>
              <a:t>She</a:t>
            </a:r>
            <a:r>
              <a:rPr lang="hu-HU" sz="1800" dirty="0">
                <a:latin typeface="Calibri" panose="020F0502020204030204" pitchFamily="34" charset="0"/>
                <a:ea typeface="Calibri" panose="020F0502020204030204" pitchFamily="34" charset="0"/>
                <a:cs typeface="Times New Roman" panose="02020603050405020304" pitchFamily="18" charset="0"/>
              </a:rPr>
              <a:t> has </a:t>
            </a:r>
            <a:r>
              <a:rPr lang="hu-HU" sz="1800" dirty="0" err="1">
                <a:latin typeface="Calibri" panose="020F0502020204030204" pitchFamily="34" charset="0"/>
                <a:ea typeface="Calibri" panose="020F0502020204030204" pitchFamily="34" charset="0"/>
                <a:cs typeface="Times New Roman" panose="02020603050405020304" pitchFamily="18" charset="0"/>
              </a:rPr>
              <a:t>been</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experiencing</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recurring</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gastrointestinal</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discomfort</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for</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the</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past</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one</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year</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Her</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symptoms</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include</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bloating</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abdominal</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pain</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gas</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diarrhea</a:t>
            </a:r>
            <a:r>
              <a:rPr lang="hu-HU" sz="1800" dirty="0">
                <a:latin typeface="Calibri" panose="020F0502020204030204" pitchFamily="34" charset="0"/>
                <a:ea typeface="Calibri" panose="020F0502020204030204" pitchFamily="34" charset="0"/>
                <a:cs typeface="Times New Roman" panose="02020603050405020304" pitchFamily="18" charset="0"/>
              </a:rPr>
              <a:t>, and </a:t>
            </a:r>
            <a:r>
              <a:rPr lang="hu-HU" sz="1800" dirty="0" err="1">
                <a:latin typeface="Calibri" panose="020F0502020204030204" pitchFamily="34" charset="0"/>
                <a:ea typeface="Calibri" panose="020F0502020204030204" pitchFamily="34" charset="0"/>
                <a:cs typeface="Times New Roman" panose="02020603050405020304" pitchFamily="18" charset="0"/>
              </a:rPr>
              <a:t>occasional</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headaches</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She</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noticed</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that</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these</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symptoms</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tend</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to</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occur</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after</a:t>
            </a:r>
            <a:r>
              <a:rPr lang="hu-HU" sz="1800" dirty="0">
                <a:latin typeface="Calibri" panose="020F0502020204030204" pitchFamily="34" charset="0"/>
                <a:ea typeface="Calibri" panose="020F0502020204030204" pitchFamily="34" charset="0"/>
                <a:cs typeface="Times New Roman" panose="02020603050405020304" pitchFamily="18" charset="0"/>
              </a:rPr>
              <a:t> consuming </a:t>
            </a:r>
            <a:r>
              <a:rPr lang="hu-HU" sz="1800" dirty="0" err="1">
                <a:latin typeface="Calibri" panose="020F0502020204030204" pitchFamily="34" charset="0"/>
                <a:ea typeface="Calibri" panose="020F0502020204030204" pitchFamily="34" charset="0"/>
                <a:cs typeface="Times New Roman" panose="02020603050405020304" pitchFamily="18" charset="0"/>
              </a:rPr>
              <a:t>meals</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containing</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wheat-based</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products</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like</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bread</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pasta</a:t>
            </a:r>
            <a:r>
              <a:rPr lang="hu-HU" sz="1800" dirty="0">
                <a:latin typeface="Calibri" panose="020F0502020204030204" pitchFamily="34" charset="0"/>
                <a:ea typeface="Calibri" panose="020F0502020204030204" pitchFamily="34" charset="0"/>
                <a:cs typeface="Times New Roman" panose="02020603050405020304" pitchFamily="18" charset="0"/>
              </a:rPr>
              <a:t>, and </a:t>
            </a:r>
            <a:r>
              <a:rPr lang="hu-HU" sz="1800" dirty="0" err="1">
                <a:latin typeface="Calibri" panose="020F0502020204030204" pitchFamily="34" charset="0"/>
                <a:ea typeface="Calibri" panose="020F0502020204030204" pitchFamily="34" charset="0"/>
                <a:cs typeface="Times New Roman" panose="02020603050405020304" pitchFamily="18" charset="0"/>
              </a:rPr>
              <a:t>cereal</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These</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symptoms</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have</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become</a:t>
            </a:r>
            <a:r>
              <a:rPr lang="hu-HU" sz="1800" dirty="0">
                <a:latin typeface="Calibri" panose="020F0502020204030204" pitchFamily="34" charset="0"/>
                <a:ea typeface="Calibri" panose="020F0502020204030204" pitchFamily="34" charset="0"/>
                <a:cs typeface="Times New Roman" panose="02020603050405020304" pitchFamily="18" charset="0"/>
              </a:rPr>
              <a:t> more </a:t>
            </a:r>
            <a:r>
              <a:rPr lang="hu-HU" sz="1800" dirty="0" err="1">
                <a:latin typeface="Calibri" panose="020F0502020204030204" pitchFamily="34" charset="0"/>
                <a:ea typeface="Calibri" panose="020F0502020204030204" pitchFamily="34" charset="0"/>
                <a:cs typeface="Times New Roman" panose="02020603050405020304" pitchFamily="18" charset="0"/>
              </a:rPr>
              <a:t>frequent</a:t>
            </a:r>
            <a:r>
              <a:rPr lang="hu-HU" sz="1800" dirty="0">
                <a:latin typeface="Calibri" panose="020F0502020204030204" pitchFamily="34" charset="0"/>
                <a:ea typeface="Calibri" panose="020F0502020204030204" pitchFamily="34" charset="0"/>
                <a:cs typeface="Times New Roman" panose="02020603050405020304" pitchFamily="18" charset="0"/>
              </a:rPr>
              <a:t> and </a:t>
            </a:r>
            <a:r>
              <a:rPr lang="hu-HU" sz="1800" dirty="0" err="1">
                <a:latin typeface="Calibri" panose="020F0502020204030204" pitchFamily="34" charset="0"/>
                <a:ea typeface="Calibri" panose="020F0502020204030204" pitchFamily="34" charset="0"/>
                <a:cs typeface="Times New Roman" panose="02020603050405020304" pitchFamily="18" charset="0"/>
              </a:rPr>
              <a:t>are</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affecting</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her</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daily</a:t>
            </a:r>
            <a:r>
              <a:rPr lang="hu-HU" sz="1800" dirty="0">
                <a:latin typeface="Calibri" panose="020F0502020204030204" pitchFamily="34" charset="0"/>
                <a:ea typeface="Calibri" panose="020F0502020204030204" pitchFamily="34" charset="0"/>
                <a:cs typeface="Times New Roman" panose="02020603050405020304" pitchFamily="18" charset="0"/>
              </a:rPr>
              <a:t> life, </a:t>
            </a:r>
            <a:r>
              <a:rPr lang="hu-HU" sz="1800" dirty="0" err="1">
                <a:latin typeface="Calibri" panose="020F0502020204030204" pitchFamily="34" charset="0"/>
                <a:ea typeface="Calibri" panose="020F0502020204030204" pitchFamily="34" charset="0"/>
                <a:cs typeface="Times New Roman" panose="02020603050405020304" pitchFamily="18" charset="0"/>
              </a:rPr>
              <a:t>causing</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her</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to</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miss</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work</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occasionally</a:t>
            </a:r>
            <a:r>
              <a:rPr lang="hu-HU" sz="1800" dirty="0">
                <a:latin typeface="Calibri" panose="020F0502020204030204" pitchFamily="34" charset="0"/>
                <a:ea typeface="Calibri" panose="020F0502020204030204" pitchFamily="34" charset="0"/>
                <a:cs typeface="Times New Roman" panose="02020603050405020304" pitchFamily="18" charset="0"/>
              </a:rPr>
              <a:t>.</a:t>
            </a:r>
          </a:p>
          <a:p>
            <a:pPr marL="0" lvl="0" indent="0">
              <a:lnSpc>
                <a:spcPct val="100000"/>
              </a:lnSpc>
              <a:spcBef>
                <a:spcPts val="600"/>
              </a:spcBef>
              <a:buNone/>
            </a:pPr>
            <a:r>
              <a:rPr lang="hu-HU" sz="1800" dirty="0" err="1">
                <a:latin typeface="Calibri" panose="020F0502020204030204" pitchFamily="34" charset="0"/>
                <a:ea typeface="Calibri" panose="020F0502020204030204" pitchFamily="34" charset="0"/>
                <a:cs typeface="Times New Roman" panose="02020603050405020304" pitchFamily="18" charset="0"/>
              </a:rPr>
              <a:t>Diagnostic</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process</a:t>
            </a:r>
            <a:r>
              <a:rPr lang="hu-HU" sz="1800" dirty="0">
                <a:latin typeface="Calibri" panose="020F0502020204030204" pitchFamily="34" charset="0"/>
                <a:ea typeface="Calibri" panose="020F0502020204030204" pitchFamily="34" charset="0"/>
                <a:cs typeface="Times New Roman" panose="02020603050405020304" pitchFamily="18" charset="0"/>
              </a:rPr>
              <a:t>:</a:t>
            </a:r>
            <a:endParaRPr lang="hu-HU" sz="1800" b="1" dirty="0">
              <a:latin typeface="Calibri" panose="020F0502020204030204" pitchFamily="34" charset="0"/>
              <a:cs typeface="Times New Roman" panose="02020603050405020304" pitchFamily="18" charset="0"/>
              <a:sym typeface="Sorts Mill Goudy"/>
            </a:endParaRPr>
          </a:p>
          <a:p>
            <a:pPr marL="342900" lvl="0">
              <a:lnSpc>
                <a:spcPct val="107000"/>
              </a:lnSpc>
              <a:spcAft>
                <a:spcPts val="800"/>
              </a:spcAft>
              <a:buFont typeface="+mj-lt"/>
              <a:buAutoNum type="arabicPeriod"/>
              <a:tabLst>
                <a:tab pos="457200" algn="l"/>
              </a:tabLst>
            </a:pPr>
            <a:r>
              <a:rPr lang="hu-HU" sz="1800" b="1" dirty="0" err="1">
                <a:latin typeface="Calibri" panose="020F0502020204030204" pitchFamily="34" charset="0"/>
                <a:ea typeface="Calibri" panose="020F0502020204030204" pitchFamily="34" charset="0"/>
                <a:cs typeface="Times New Roman" panose="02020603050405020304" pitchFamily="18" charset="0"/>
              </a:rPr>
              <a:t>Blood</a:t>
            </a:r>
            <a:r>
              <a:rPr lang="hu-HU" sz="1800" b="1" dirty="0">
                <a:latin typeface="Calibri" panose="020F0502020204030204" pitchFamily="34" charset="0"/>
                <a:ea typeface="Calibri" panose="020F0502020204030204" pitchFamily="34" charset="0"/>
                <a:cs typeface="Times New Roman" panose="02020603050405020304" pitchFamily="18" charset="0"/>
              </a:rPr>
              <a:t> </a:t>
            </a:r>
            <a:r>
              <a:rPr lang="hu-HU" sz="1800" b="1" dirty="0" err="1">
                <a:latin typeface="Calibri" panose="020F0502020204030204" pitchFamily="34" charset="0"/>
                <a:ea typeface="Calibri" panose="020F0502020204030204" pitchFamily="34" charset="0"/>
                <a:cs typeface="Times New Roman" panose="02020603050405020304" pitchFamily="18" charset="0"/>
              </a:rPr>
              <a:t>Tests</a:t>
            </a:r>
            <a:r>
              <a:rPr lang="hu-HU" sz="1800" b="1" dirty="0">
                <a:latin typeface="Calibri" panose="020F0502020204030204" pitchFamily="34" charset="0"/>
                <a:ea typeface="Calibri" panose="020F0502020204030204" pitchFamily="34" charset="0"/>
                <a:cs typeface="Times New Roman" panose="02020603050405020304" pitchFamily="18" charset="0"/>
              </a:rPr>
              <a:t>:</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Negative</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for</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celiac</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disease</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but</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the</a:t>
            </a:r>
            <a:r>
              <a:rPr lang="en-US" sz="1800" dirty="0">
                <a:latin typeface="Calibri" panose="020F0502020204030204" pitchFamily="34" charset="0"/>
                <a:ea typeface="Calibri" panose="020F0502020204030204" pitchFamily="34" charset="0"/>
                <a:cs typeface="Times New Roman" panose="02020603050405020304" pitchFamily="18" charset="0"/>
              </a:rPr>
              <a:t> lab showed signs of</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iron</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defiency</a:t>
            </a:r>
            <a:r>
              <a:rPr lang="hu-HU" sz="1800" dirty="0">
                <a:latin typeface="Calibri" panose="020F0502020204030204" pitchFamily="34" charset="0"/>
                <a:ea typeface="Calibri" panose="020F0502020204030204" pitchFamily="34" charset="0"/>
                <a:cs typeface="Times New Roman" panose="02020603050405020304" pitchFamily="18" charset="0"/>
              </a:rPr>
              <a:t> ( Fe: </a:t>
            </a:r>
            <a:r>
              <a:rPr lang="hu-HU" sz="1800" dirty="0">
                <a:solidFill>
                  <a:srgbClr val="FF0000"/>
                </a:solidFill>
                <a:latin typeface="Calibri" panose="020F0502020204030204" pitchFamily="34" charset="0"/>
                <a:ea typeface="Calibri" panose="020F0502020204030204" pitchFamily="34" charset="0"/>
                <a:cs typeface="Times New Roman" panose="02020603050405020304" pitchFamily="18" charset="0"/>
              </a:rPr>
              <a:t>7,7</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mikromol</a:t>
            </a:r>
            <a:r>
              <a:rPr lang="hu-HU" sz="1800" dirty="0">
                <a:latin typeface="Calibri" panose="020F0502020204030204" pitchFamily="34" charset="0"/>
                <a:ea typeface="Calibri" panose="020F0502020204030204" pitchFamily="34" charset="0"/>
                <a:cs typeface="Times New Roman" panose="02020603050405020304" pitchFamily="18" charset="0"/>
              </a:rPr>
              <a:t>/l </a:t>
            </a:r>
            <a:r>
              <a:rPr lang="hu-HU" sz="1800" dirty="0" err="1">
                <a:latin typeface="Calibri" panose="020F0502020204030204" pitchFamily="34" charset="0"/>
                <a:ea typeface="Calibri" panose="020F0502020204030204" pitchFamily="34" charset="0"/>
                <a:cs typeface="Times New Roman" panose="02020603050405020304" pitchFamily="18" charset="0"/>
              </a:rPr>
              <a:t>norm</a:t>
            </a:r>
            <a:r>
              <a:rPr lang="hu-HU" sz="1800" dirty="0">
                <a:latin typeface="Calibri" panose="020F0502020204030204" pitchFamily="34" charset="0"/>
                <a:ea typeface="Calibri" panose="020F0502020204030204" pitchFamily="34" charset="0"/>
                <a:cs typeface="Times New Roman" panose="02020603050405020304" pitchFamily="18" charset="0"/>
              </a:rPr>
              <a:t>. Range:10,7-32,2)</a:t>
            </a:r>
          </a:p>
          <a:p>
            <a:pPr marL="342900" lvl="0">
              <a:lnSpc>
                <a:spcPct val="107000"/>
              </a:lnSpc>
              <a:spcAft>
                <a:spcPts val="800"/>
              </a:spcAft>
              <a:buFont typeface="+mj-lt"/>
              <a:buAutoNum type="arabicPeriod"/>
              <a:tabLst>
                <a:tab pos="457200" algn="l"/>
              </a:tabLst>
            </a:pPr>
            <a:r>
              <a:rPr lang="hu-HU" sz="1800" b="1" dirty="0" err="1">
                <a:latin typeface="Calibri" panose="020F0502020204030204" pitchFamily="34" charset="0"/>
                <a:ea typeface="Calibri" panose="020F0502020204030204" pitchFamily="34" charset="0"/>
                <a:cs typeface="Times New Roman" panose="02020603050405020304" pitchFamily="18" charset="0"/>
              </a:rPr>
              <a:t>Endoscopy</a:t>
            </a:r>
            <a:r>
              <a:rPr lang="hu-HU" sz="1800" b="1" dirty="0">
                <a:latin typeface="Calibri" panose="020F0502020204030204" pitchFamily="34" charset="0"/>
                <a:ea typeface="Calibri" panose="020F0502020204030204" pitchFamily="34" charset="0"/>
                <a:cs typeface="Times New Roman" panose="02020603050405020304" pitchFamily="18" charset="0"/>
              </a:rPr>
              <a:t>:</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Biopsy</a:t>
            </a:r>
            <a:r>
              <a:rPr lang="hu-HU" sz="1800" dirty="0">
                <a:latin typeface="Calibri" panose="020F0502020204030204" pitchFamily="34" charset="0"/>
                <a:ea typeface="Calibri" panose="020F0502020204030204" pitchFamily="34" charset="0"/>
                <a:cs typeface="Times New Roman" panose="02020603050405020304" pitchFamily="18" charset="0"/>
              </a:rPr>
              <a:t>, </a:t>
            </a:r>
          </a:p>
          <a:p>
            <a:pPr marL="342900" lvl="0">
              <a:lnSpc>
                <a:spcPct val="107000"/>
              </a:lnSpc>
              <a:spcAft>
                <a:spcPts val="800"/>
              </a:spcAft>
              <a:buFont typeface="+mj-lt"/>
              <a:buAutoNum type="arabicPeriod"/>
              <a:tabLst>
                <a:tab pos="457200" algn="l"/>
              </a:tabLst>
            </a:pPr>
            <a:r>
              <a:rPr lang="hu-HU" sz="1800" b="1" dirty="0" err="1">
                <a:latin typeface="Calibri" panose="020F0502020204030204" pitchFamily="34" charset="0"/>
                <a:ea typeface="Calibri" panose="020F0502020204030204" pitchFamily="34" charset="0"/>
                <a:cs typeface="Times New Roman" panose="02020603050405020304" pitchFamily="18" charset="0"/>
              </a:rPr>
              <a:t>Elimination</a:t>
            </a:r>
            <a:r>
              <a:rPr lang="hu-HU" sz="1800" b="1" dirty="0">
                <a:latin typeface="Calibri" panose="020F0502020204030204" pitchFamily="34" charset="0"/>
                <a:ea typeface="Calibri" panose="020F0502020204030204" pitchFamily="34" charset="0"/>
                <a:cs typeface="Times New Roman" panose="02020603050405020304" pitchFamily="18" charset="0"/>
              </a:rPr>
              <a:t> </a:t>
            </a:r>
            <a:r>
              <a:rPr lang="hu-HU" sz="1800" b="1" dirty="0" err="1">
                <a:latin typeface="Calibri" panose="020F0502020204030204" pitchFamily="34" charset="0"/>
                <a:ea typeface="Calibri" panose="020F0502020204030204" pitchFamily="34" charset="0"/>
                <a:cs typeface="Times New Roman" panose="02020603050405020304" pitchFamily="18" charset="0"/>
              </a:rPr>
              <a:t>Diet</a:t>
            </a:r>
            <a:r>
              <a:rPr lang="hu-HU" sz="1800" b="1" dirty="0">
                <a:latin typeface="Calibri" panose="020F0502020204030204" pitchFamily="34" charset="0"/>
                <a:ea typeface="Calibri" panose="020F0502020204030204" pitchFamily="34" charset="0"/>
                <a:cs typeface="Times New Roman" panose="02020603050405020304" pitchFamily="18" charset="0"/>
              </a:rPr>
              <a:t>:</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To</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confirm</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the</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diagnosis</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doctor</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recommended</a:t>
            </a:r>
            <a:r>
              <a:rPr lang="hu-HU" sz="1800" dirty="0">
                <a:latin typeface="Calibri" panose="020F0502020204030204" pitchFamily="34" charset="0"/>
                <a:ea typeface="Calibri" panose="020F0502020204030204" pitchFamily="34" charset="0"/>
                <a:cs typeface="Times New Roman" panose="02020603050405020304" pitchFamily="18" charset="0"/>
              </a:rPr>
              <a:t> an </a:t>
            </a:r>
            <a:r>
              <a:rPr lang="hu-HU" sz="1800" dirty="0" err="1">
                <a:latin typeface="Calibri" panose="020F0502020204030204" pitchFamily="34" charset="0"/>
                <a:ea typeface="Calibri" panose="020F0502020204030204" pitchFamily="34" charset="0"/>
                <a:cs typeface="Times New Roman" panose="02020603050405020304" pitchFamily="18" charset="0"/>
              </a:rPr>
              <a:t>elimination</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diet</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She</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was</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asked</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to</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remove</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all</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gluten-containing</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foods</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from</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her</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diet</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for</a:t>
            </a:r>
            <a:r>
              <a:rPr lang="hu-HU" sz="1800" dirty="0">
                <a:latin typeface="Calibri" panose="020F0502020204030204" pitchFamily="34" charset="0"/>
                <a:ea typeface="Calibri" panose="020F0502020204030204" pitchFamily="34" charset="0"/>
                <a:cs typeface="Times New Roman" panose="02020603050405020304" pitchFamily="18" charset="0"/>
              </a:rPr>
              <a:t> 6 </a:t>
            </a:r>
            <a:r>
              <a:rPr lang="hu-HU" sz="1800" dirty="0" err="1">
                <a:latin typeface="Calibri" panose="020F0502020204030204" pitchFamily="34" charset="0"/>
                <a:ea typeface="Calibri" panose="020F0502020204030204" pitchFamily="34" charset="0"/>
                <a:cs typeface="Times New Roman" panose="02020603050405020304" pitchFamily="18" charset="0"/>
              </a:rPr>
              <a:t>weeks</a:t>
            </a:r>
            <a:r>
              <a:rPr lang="hu-HU" sz="1800" dirty="0">
                <a:latin typeface="Calibri" panose="020F0502020204030204" pitchFamily="34" charset="0"/>
                <a:ea typeface="Calibri" panose="020F0502020204030204" pitchFamily="34" charset="0"/>
                <a:cs typeface="Times New Roman" panose="02020603050405020304" pitchFamily="18" charset="0"/>
              </a:rPr>
              <a:t>. During </a:t>
            </a:r>
            <a:r>
              <a:rPr lang="hu-HU" sz="1800" dirty="0" err="1">
                <a:latin typeface="Calibri" panose="020F0502020204030204" pitchFamily="34" charset="0"/>
                <a:ea typeface="Calibri" panose="020F0502020204030204" pitchFamily="34" charset="0"/>
                <a:cs typeface="Times New Roman" panose="02020603050405020304" pitchFamily="18" charset="0"/>
              </a:rPr>
              <a:t>this</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period</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her</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symptoms</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significantly</a:t>
            </a: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hu-HU" sz="1800" dirty="0" err="1">
                <a:latin typeface="Calibri" panose="020F0502020204030204" pitchFamily="34" charset="0"/>
                <a:ea typeface="Calibri" panose="020F0502020204030204" pitchFamily="34" charset="0"/>
                <a:cs typeface="Times New Roman" panose="02020603050405020304" pitchFamily="18" charset="0"/>
              </a:rPr>
              <a:t>improved</a:t>
            </a:r>
            <a:r>
              <a:rPr lang="hu-HU" sz="1800" dirty="0">
                <a:latin typeface="Calibri" panose="020F0502020204030204" pitchFamily="34" charset="0"/>
                <a:ea typeface="Calibri" panose="020F0502020204030204" pitchFamily="34" charset="0"/>
                <a:cs typeface="Times New Roman" panose="02020603050405020304" pitchFamily="18" charset="0"/>
              </a:rPr>
              <a:t>.</a:t>
            </a:r>
          </a:p>
          <a:p>
            <a:pPr marL="0" lvl="0" indent="0">
              <a:lnSpc>
                <a:spcPct val="107000"/>
              </a:lnSpc>
              <a:spcAft>
                <a:spcPts val="800"/>
              </a:spcAft>
              <a:buNone/>
              <a:tabLst>
                <a:tab pos="457200" algn="l"/>
              </a:tabLst>
            </a:pPr>
            <a:r>
              <a:rPr lang="hu-HU" sz="1800" dirty="0">
                <a:latin typeface="Calibri" panose="020F0502020204030204" pitchFamily="34"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Her symptoms have not completely resolved</a:t>
            </a:r>
            <a:r>
              <a:rPr lang="hu-HU" sz="2400" dirty="0">
                <a:latin typeface="Calibri" panose="020F0502020204030204" pitchFamily="34" charset="0"/>
                <a:ea typeface="Calibri" panose="020F0502020204030204" pitchFamily="34" charset="0"/>
                <a:cs typeface="Times New Roman" panose="02020603050405020304" pitchFamily="18" charset="0"/>
              </a:rPr>
              <a:t>!!!</a:t>
            </a:r>
          </a:p>
          <a:p>
            <a:pPr marL="342900" lvl="0">
              <a:lnSpc>
                <a:spcPct val="107000"/>
              </a:lnSpc>
              <a:spcAft>
                <a:spcPts val="800"/>
              </a:spcAft>
              <a:buFont typeface="+mj-lt"/>
              <a:buAutoNum type="arabicPeriod"/>
              <a:tabLst>
                <a:tab pos="457200" algn="l"/>
              </a:tabLst>
            </a:pPr>
            <a:endParaRPr lang="hu-HU" sz="1800" dirty="0">
              <a:latin typeface="Calibri" panose="020F0502020204030204" pitchFamily="34" charset="0"/>
              <a:ea typeface="Calibri" panose="020F0502020204030204" pitchFamily="34" charset="0"/>
              <a:cs typeface="Times New Roman" panose="02020603050405020304" pitchFamily="18" charset="0"/>
            </a:endParaRPr>
          </a:p>
          <a:p>
            <a:pPr marL="342900" lvl="0">
              <a:lnSpc>
                <a:spcPct val="107000"/>
              </a:lnSpc>
              <a:spcAft>
                <a:spcPts val="800"/>
              </a:spcAft>
              <a:buFont typeface="+mj-lt"/>
              <a:buAutoNum type="arabicPeriod"/>
              <a:tabLst>
                <a:tab pos="457200" algn="l"/>
              </a:tabLst>
            </a:pPr>
            <a:endParaRPr lang="hu-HU" sz="1800" dirty="0">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0000"/>
              </a:lnSpc>
              <a:spcBef>
                <a:spcPts val="600"/>
              </a:spcBef>
              <a:buNone/>
            </a:pPr>
            <a:endParaRPr lang="hu-HU" sz="1800" b="1" dirty="0">
              <a:latin typeface="Calibri" panose="020F0502020204030204" pitchFamily="34" charset="0"/>
              <a:cs typeface="Calibri" panose="020F0502020204030204" pitchFamily="34" charset="0"/>
              <a:sym typeface="Sorts Mill Goudy"/>
            </a:endParaRPr>
          </a:p>
          <a:p>
            <a:pPr marL="0" lvl="0" indent="0">
              <a:lnSpc>
                <a:spcPct val="100000"/>
              </a:lnSpc>
              <a:spcBef>
                <a:spcPts val="600"/>
              </a:spcBef>
              <a:buNone/>
            </a:pPr>
            <a:endParaRPr lang="hu-HU" sz="1800" dirty="0">
              <a:latin typeface="Calibri" panose="020F0502020204030204" pitchFamily="34" charset="0"/>
              <a:cs typeface="Calibri" panose="020F0502020204030204" pitchFamily="34" charset="0"/>
              <a:sym typeface="Sorts Mill Goudy"/>
            </a:endParaRPr>
          </a:p>
          <a:p>
            <a:pPr marL="0" lvl="0" indent="0" algn="l" rtl="0">
              <a:lnSpc>
                <a:spcPct val="100000"/>
              </a:lnSpc>
              <a:spcBef>
                <a:spcPts val="600"/>
              </a:spcBef>
              <a:spcAft>
                <a:spcPts val="0"/>
              </a:spcAft>
              <a:buClr>
                <a:schemeClr val="dk1"/>
              </a:buClr>
              <a:buSzPts val="1800"/>
              <a:buNone/>
            </a:pPr>
            <a:endParaRPr b="1" dirty="0">
              <a:latin typeface="Calibri" panose="020F0502020204030204" pitchFamily="34" charset="0"/>
              <a:cs typeface="Calibri" panose="020F0502020204030204" pitchFamily="34" charset="0"/>
            </a:endParaRPr>
          </a:p>
          <a:p>
            <a:pPr marL="0" lvl="0" indent="0" algn="l" rtl="0">
              <a:lnSpc>
                <a:spcPct val="100000"/>
              </a:lnSpc>
              <a:spcBef>
                <a:spcPts val="600"/>
              </a:spcBef>
              <a:spcAft>
                <a:spcPts val="0"/>
              </a:spcAft>
              <a:buClr>
                <a:schemeClr val="dk1"/>
              </a:buClr>
              <a:buSzPts val="1800"/>
              <a:buNone/>
            </a:pPr>
            <a:endParaRPr sz="1800" dirty="0">
              <a:latin typeface="Sorts Mill Goudy"/>
              <a:ea typeface="Sorts Mill Goudy"/>
              <a:cs typeface="Sorts Mill Goudy"/>
              <a:sym typeface="Sorts Mill Goudy"/>
            </a:endParaRPr>
          </a:p>
        </p:txBody>
      </p:sp>
      <p:sp>
        <p:nvSpPr>
          <p:cNvPr id="258" name="Google Shape;258;p14"/>
          <p:cNvSpPr/>
          <p:nvPr/>
        </p:nvSpPr>
        <p:spPr>
          <a:xfrm>
            <a:off x="8219545" y="1333265"/>
            <a:ext cx="2926988" cy="2594434"/>
          </a:xfrm>
          <a:custGeom>
            <a:avLst/>
            <a:gdLst/>
            <a:ahLst/>
            <a:cxnLst/>
            <a:rect l="l" t="t" r="r" b="b"/>
            <a:pathLst>
              <a:path w="2991693" h="2651787" extrusionOk="0">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9" name="Google Shape;259;p14"/>
          <p:cNvSpPr/>
          <p:nvPr/>
        </p:nvSpPr>
        <p:spPr>
          <a:xfrm>
            <a:off x="7575032" y="1327438"/>
            <a:ext cx="675351" cy="595380"/>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0" name="Google Shape;260;p14"/>
          <p:cNvSpPr/>
          <p:nvPr/>
        </p:nvSpPr>
        <p:spPr>
          <a:xfrm>
            <a:off x="8152922" y="1075612"/>
            <a:ext cx="550492" cy="485306"/>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1" name="Google Shape;261;p14"/>
          <p:cNvSpPr/>
          <p:nvPr/>
        </p:nvSpPr>
        <p:spPr>
          <a:xfrm>
            <a:off x="0" y="32182"/>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62" name="Google Shape;262;p14" descr="Picture 7"/>
          <p:cNvPicPr preferRelativeResize="0"/>
          <p:nvPr/>
        </p:nvPicPr>
        <p:blipFill rotWithShape="1">
          <a:blip r:embed="rId3">
            <a:alphaModFix/>
          </a:blip>
          <a:srcRect/>
          <a:stretch/>
        </p:blipFill>
        <p:spPr>
          <a:xfrm>
            <a:off x="8517928" y="1560918"/>
            <a:ext cx="2229984" cy="2241191"/>
          </a:xfrm>
          <a:prstGeom prst="rect">
            <a:avLst/>
          </a:prstGeom>
          <a:noFill/>
          <a:ln>
            <a:noFill/>
          </a:ln>
        </p:spPr>
      </p:pic>
      <p:sp>
        <p:nvSpPr>
          <p:cNvPr id="263" name="Google Shape;263;p14"/>
          <p:cNvSpPr/>
          <p:nvPr/>
        </p:nvSpPr>
        <p:spPr>
          <a:xfrm rot="10800000" flipH="1">
            <a:off x="1050232" y="6400796"/>
            <a:ext cx="11141767" cy="498621"/>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64" name="Google Shape;264;p14"/>
          <p:cNvSpPr txBox="1"/>
          <p:nvPr/>
        </p:nvSpPr>
        <p:spPr>
          <a:xfrm>
            <a:off x="2638697" y="6465441"/>
            <a:ext cx="86476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0" name="Google Shape;270;p15"/>
          <p:cNvSpPr txBox="1">
            <a:spLocks noGrp="1"/>
          </p:cNvSpPr>
          <p:nvPr>
            <p:ph type="title"/>
          </p:nvPr>
        </p:nvSpPr>
        <p:spPr>
          <a:xfrm>
            <a:off x="1188771" y="317383"/>
            <a:ext cx="6247722" cy="1461778"/>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a:latin typeface="Arial"/>
                <a:ea typeface="Arial"/>
                <a:cs typeface="Arial"/>
                <a:sym typeface="Arial"/>
              </a:rPr>
              <a:t>Conventional Treatment</a:t>
            </a:r>
            <a:br>
              <a:rPr lang="en-US">
                <a:latin typeface="Arial"/>
                <a:ea typeface="Arial"/>
                <a:cs typeface="Arial"/>
                <a:sym typeface="Arial"/>
              </a:rPr>
            </a:br>
            <a:br>
              <a:rPr lang="en-US">
                <a:latin typeface="Arial"/>
                <a:ea typeface="Arial"/>
                <a:cs typeface="Arial"/>
                <a:sym typeface="Arial"/>
              </a:rPr>
            </a:br>
            <a:br>
              <a:rPr lang="en-US">
                <a:latin typeface="Arial"/>
                <a:ea typeface="Arial"/>
                <a:cs typeface="Arial"/>
                <a:sym typeface="Arial"/>
              </a:rPr>
            </a:br>
            <a:br>
              <a:rPr lang="en-US">
                <a:latin typeface="Arial"/>
                <a:ea typeface="Arial"/>
                <a:cs typeface="Arial"/>
                <a:sym typeface="Arial"/>
              </a:rPr>
            </a:br>
            <a:br>
              <a:rPr lang="en-US">
                <a:latin typeface="Arial"/>
                <a:ea typeface="Arial"/>
                <a:cs typeface="Arial"/>
                <a:sym typeface="Arial"/>
              </a:rPr>
            </a:br>
            <a:br>
              <a:rPr lang="en-US">
                <a:latin typeface="Arial"/>
                <a:ea typeface="Arial"/>
                <a:cs typeface="Arial"/>
                <a:sym typeface="Arial"/>
              </a:rPr>
            </a:br>
            <a:r>
              <a:rPr lang="en-US">
                <a:latin typeface="Arial"/>
                <a:ea typeface="Arial"/>
                <a:cs typeface="Arial"/>
                <a:sym typeface="Arial"/>
              </a:rPr>
              <a:t> </a:t>
            </a:r>
            <a:endParaRPr>
              <a:latin typeface="Arial"/>
              <a:ea typeface="Arial"/>
              <a:cs typeface="Arial"/>
              <a:sym typeface="Arial"/>
            </a:endParaRPr>
          </a:p>
        </p:txBody>
      </p:sp>
      <p:sp>
        <p:nvSpPr>
          <p:cNvPr id="271" name="Google Shape;271;p15"/>
          <p:cNvSpPr txBox="1">
            <a:spLocks noGrp="1"/>
          </p:cNvSpPr>
          <p:nvPr>
            <p:ph type="body" idx="1"/>
          </p:nvPr>
        </p:nvSpPr>
        <p:spPr>
          <a:xfrm>
            <a:off x="1190547" y="1440050"/>
            <a:ext cx="6401559" cy="4487137"/>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rgbClr val="000000"/>
              </a:buClr>
              <a:buSzPct val="100000"/>
              <a:buNone/>
            </a:pPr>
            <a:r>
              <a:rPr lang="en-US" sz="2000" dirty="0">
                <a:solidFill>
                  <a:srgbClr val="000000"/>
                </a:solidFill>
                <a:latin typeface="Times New Roman"/>
                <a:ea typeface="Times New Roman"/>
                <a:cs typeface="Times New Roman"/>
                <a:sym typeface="Times New Roman"/>
              </a:rPr>
              <a:t>There is no cure for gluten intolerance. Most people find relief from symptoms by following a gluten-free diet. You should work with your healthcare provider and a dietician to plan your diet. </a:t>
            </a:r>
          </a:p>
          <a:p>
            <a:pPr marL="0" lvl="0" indent="0" algn="l" rtl="0">
              <a:lnSpc>
                <a:spcPct val="90000"/>
              </a:lnSpc>
              <a:spcBef>
                <a:spcPts val="0"/>
              </a:spcBef>
              <a:spcAft>
                <a:spcPts val="0"/>
              </a:spcAft>
              <a:buClr>
                <a:srgbClr val="000000"/>
              </a:buClr>
              <a:buSzPct val="100000"/>
              <a:buNone/>
            </a:pPr>
            <a:endParaRPr lang="en-US" sz="2000" dirty="0">
              <a:solidFill>
                <a:srgbClr val="000000"/>
              </a:solidFill>
              <a:latin typeface="Times New Roman"/>
              <a:ea typeface="Times New Roman"/>
              <a:cs typeface="Times New Roman"/>
              <a:sym typeface="Times New Roman"/>
            </a:endParaRPr>
          </a:p>
          <a:p>
            <a:pPr marL="0" lvl="0" indent="0" algn="l" rtl="0">
              <a:lnSpc>
                <a:spcPct val="90000"/>
              </a:lnSpc>
              <a:spcBef>
                <a:spcPts val="0"/>
              </a:spcBef>
              <a:spcAft>
                <a:spcPts val="0"/>
              </a:spcAft>
              <a:buClr>
                <a:srgbClr val="000000"/>
              </a:buClr>
              <a:buSzPct val="100000"/>
              <a:buNone/>
            </a:pPr>
            <a:r>
              <a:rPr lang="en-US" sz="2000" dirty="0">
                <a:solidFill>
                  <a:srgbClr val="000000"/>
                </a:solidFill>
                <a:latin typeface="Times New Roman"/>
                <a:ea typeface="Times New Roman"/>
                <a:cs typeface="Times New Roman"/>
                <a:sym typeface="Times New Roman"/>
              </a:rPr>
              <a:t>You can also ask your healthcare provider about adding probiotics to your diet. Probiotics help increase the good bacteria in your gut. They may reduce symptoms of bloating, gas, or constipation. </a:t>
            </a:r>
          </a:p>
          <a:p>
            <a:pPr marL="0" lvl="0" indent="0" algn="l" rtl="0">
              <a:lnSpc>
                <a:spcPct val="90000"/>
              </a:lnSpc>
              <a:spcBef>
                <a:spcPts val="0"/>
              </a:spcBef>
              <a:spcAft>
                <a:spcPts val="0"/>
              </a:spcAft>
              <a:buClr>
                <a:srgbClr val="000000"/>
              </a:buClr>
              <a:buSzPct val="100000"/>
              <a:buNone/>
            </a:pPr>
            <a:endParaRPr lang="en-US" sz="2000" dirty="0">
              <a:solidFill>
                <a:srgbClr val="000000"/>
              </a:solidFill>
              <a:latin typeface="Times New Roman"/>
              <a:ea typeface="Times New Roman"/>
              <a:cs typeface="Times New Roman"/>
              <a:sym typeface="Times New Roman"/>
            </a:endParaRPr>
          </a:p>
          <a:p>
            <a:pPr marL="0" lvl="0" indent="0" algn="l" rtl="0">
              <a:lnSpc>
                <a:spcPct val="90000"/>
              </a:lnSpc>
              <a:spcBef>
                <a:spcPts val="0"/>
              </a:spcBef>
              <a:spcAft>
                <a:spcPts val="0"/>
              </a:spcAft>
              <a:buClr>
                <a:srgbClr val="000000"/>
              </a:buClr>
              <a:buSzPct val="100000"/>
              <a:buNone/>
            </a:pPr>
            <a:r>
              <a:rPr lang="en-US" sz="2000" dirty="0">
                <a:solidFill>
                  <a:srgbClr val="000000"/>
                </a:solidFill>
                <a:latin typeface="Times New Roman"/>
                <a:ea typeface="Times New Roman"/>
                <a:cs typeface="Times New Roman"/>
                <a:sym typeface="Times New Roman"/>
              </a:rPr>
              <a:t>Some research suggests that taking certain enzymes may help your digest gluten. Experts are still investigating this treatment. </a:t>
            </a:r>
            <a:endParaRPr lang="hu-HU" sz="2000" dirty="0">
              <a:solidFill>
                <a:srgbClr val="000000"/>
              </a:solidFill>
              <a:latin typeface="Times New Roman"/>
              <a:ea typeface="Times New Roman"/>
              <a:cs typeface="Times New Roman"/>
              <a:sym typeface="Times New Roman"/>
            </a:endParaRPr>
          </a:p>
          <a:p>
            <a:pPr marL="0" lvl="0" indent="0" algn="l" rtl="0">
              <a:lnSpc>
                <a:spcPct val="90000"/>
              </a:lnSpc>
              <a:spcBef>
                <a:spcPts val="0"/>
              </a:spcBef>
              <a:spcAft>
                <a:spcPts val="0"/>
              </a:spcAft>
              <a:buClr>
                <a:srgbClr val="000000"/>
              </a:buClr>
              <a:buSzPct val="100000"/>
              <a:buNone/>
            </a:pPr>
            <a:r>
              <a:rPr lang="hu-HU" sz="2000" dirty="0">
                <a:solidFill>
                  <a:srgbClr val="000000"/>
                </a:solidFill>
                <a:latin typeface="Times New Roman"/>
                <a:ea typeface="Times New Roman"/>
                <a:cs typeface="Times New Roman"/>
                <a:sym typeface="Times New Roman"/>
              </a:rPr>
              <a:t>----------------------------------------------------------------------</a:t>
            </a:r>
          </a:p>
          <a:p>
            <a:pPr marL="0" lvl="0" indent="0">
              <a:lnSpc>
                <a:spcPct val="107000"/>
              </a:lnSpc>
              <a:spcAft>
                <a:spcPts val="800"/>
              </a:spcAft>
              <a:buNone/>
              <a:tabLst>
                <a:tab pos="457200" algn="l"/>
              </a:tabLst>
            </a:pPr>
            <a:r>
              <a:rPr lang="hu-HU" sz="2000" b="1" dirty="0" err="1">
                <a:latin typeface="Calibri" panose="020F0502020204030204" pitchFamily="34" charset="0"/>
                <a:ea typeface="Calibri" panose="020F0502020204030204" pitchFamily="34" charset="0"/>
                <a:cs typeface="Times New Roman" panose="02020603050405020304" pitchFamily="18" charset="0"/>
              </a:rPr>
              <a:t>Gluten</a:t>
            </a:r>
            <a:r>
              <a:rPr lang="hu-HU" sz="2000" b="1" dirty="0">
                <a:latin typeface="Calibri" panose="020F0502020204030204" pitchFamily="34" charset="0"/>
                <a:ea typeface="Calibri" panose="020F0502020204030204" pitchFamily="34" charset="0"/>
                <a:cs typeface="Times New Roman" panose="02020603050405020304" pitchFamily="18" charset="0"/>
              </a:rPr>
              <a:t>-Free </a:t>
            </a:r>
            <a:r>
              <a:rPr lang="hu-HU" sz="2000" b="1" dirty="0" err="1">
                <a:latin typeface="Calibri" panose="020F0502020204030204" pitchFamily="34" charset="0"/>
                <a:ea typeface="Calibri" panose="020F0502020204030204" pitchFamily="34" charset="0"/>
                <a:cs typeface="Times New Roman" panose="02020603050405020304" pitchFamily="18" charset="0"/>
              </a:rPr>
              <a:t>Diet</a:t>
            </a:r>
            <a:r>
              <a:rPr lang="hu-HU" sz="2000" b="1" dirty="0">
                <a:latin typeface="Calibri" panose="020F0502020204030204" pitchFamily="34" charset="0"/>
                <a:ea typeface="Calibri" panose="020F0502020204030204" pitchFamily="34" charset="0"/>
                <a:cs typeface="Times New Roman" panose="02020603050405020304" pitchFamily="18" charset="0"/>
              </a:rPr>
              <a:t>:</a:t>
            </a:r>
            <a:r>
              <a:rPr lang="hu-HU" sz="2000" dirty="0">
                <a:latin typeface="Calibri" panose="020F0502020204030204" pitchFamily="34" charset="0"/>
                <a:ea typeface="Calibri" panose="020F0502020204030204" pitchFamily="34" charset="0"/>
                <a:cs typeface="Times New Roman" panose="02020603050405020304" pitchFamily="18" charset="0"/>
              </a:rPr>
              <a:t> </a:t>
            </a:r>
            <a:r>
              <a:rPr lang="hu-HU" sz="2000" dirty="0" err="1">
                <a:latin typeface="Calibri" panose="020F0502020204030204" pitchFamily="34" charset="0"/>
                <a:ea typeface="Calibri" panose="020F0502020204030204" pitchFamily="34" charset="0"/>
                <a:cs typeface="Times New Roman" panose="02020603050405020304" pitchFamily="18" charset="0"/>
              </a:rPr>
              <a:t>She</a:t>
            </a:r>
            <a:r>
              <a:rPr lang="hu-HU" sz="2000" dirty="0">
                <a:latin typeface="Calibri" panose="020F0502020204030204" pitchFamily="34" charset="0"/>
                <a:ea typeface="Calibri" panose="020F0502020204030204" pitchFamily="34" charset="0"/>
                <a:cs typeface="Times New Roman" panose="02020603050405020304" pitchFamily="18" charset="0"/>
              </a:rPr>
              <a:t> </a:t>
            </a:r>
            <a:r>
              <a:rPr lang="hu-HU" sz="2000" dirty="0" err="1">
                <a:latin typeface="Calibri" panose="020F0502020204030204" pitchFamily="34" charset="0"/>
                <a:ea typeface="Calibri" panose="020F0502020204030204" pitchFamily="34" charset="0"/>
                <a:cs typeface="Times New Roman" panose="02020603050405020304" pitchFamily="18" charset="0"/>
              </a:rPr>
              <a:t>was</a:t>
            </a:r>
            <a:r>
              <a:rPr lang="hu-HU" sz="2000" dirty="0">
                <a:latin typeface="Calibri" panose="020F0502020204030204" pitchFamily="34" charset="0"/>
                <a:ea typeface="Calibri" panose="020F0502020204030204" pitchFamily="34" charset="0"/>
                <a:cs typeface="Times New Roman" panose="02020603050405020304" pitchFamily="18" charset="0"/>
              </a:rPr>
              <a:t> </a:t>
            </a:r>
            <a:r>
              <a:rPr lang="hu-HU" sz="2000" dirty="0" err="1">
                <a:latin typeface="Calibri" panose="020F0502020204030204" pitchFamily="34" charset="0"/>
                <a:ea typeface="Calibri" panose="020F0502020204030204" pitchFamily="34" charset="0"/>
                <a:cs typeface="Times New Roman" panose="02020603050405020304" pitchFamily="18" charset="0"/>
              </a:rPr>
              <a:t>advised</a:t>
            </a:r>
            <a:r>
              <a:rPr lang="hu-HU" sz="2000" dirty="0">
                <a:latin typeface="Calibri" panose="020F0502020204030204" pitchFamily="34" charset="0"/>
                <a:ea typeface="Calibri" panose="020F0502020204030204" pitchFamily="34" charset="0"/>
                <a:cs typeface="Times New Roman" panose="02020603050405020304" pitchFamily="18" charset="0"/>
              </a:rPr>
              <a:t> </a:t>
            </a:r>
            <a:r>
              <a:rPr lang="hu-HU" sz="2000" dirty="0" err="1">
                <a:latin typeface="Calibri" panose="020F0502020204030204" pitchFamily="34" charset="0"/>
                <a:ea typeface="Calibri" panose="020F0502020204030204" pitchFamily="34" charset="0"/>
                <a:cs typeface="Times New Roman" panose="02020603050405020304" pitchFamily="18" charset="0"/>
              </a:rPr>
              <a:t>to</a:t>
            </a:r>
            <a:r>
              <a:rPr lang="hu-HU" sz="2000" dirty="0">
                <a:latin typeface="Calibri" panose="020F0502020204030204" pitchFamily="34" charset="0"/>
                <a:ea typeface="Calibri" panose="020F0502020204030204" pitchFamily="34" charset="0"/>
                <a:cs typeface="Times New Roman" panose="02020603050405020304" pitchFamily="18" charset="0"/>
              </a:rPr>
              <a:t> </a:t>
            </a:r>
            <a:r>
              <a:rPr lang="hu-HU" sz="2000" dirty="0" err="1">
                <a:latin typeface="Calibri" panose="020F0502020204030204" pitchFamily="34" charset="0"/>
                <a:ea typeface="Calibri" panose="020F0502020204030204" pitchFamily="34" charset="0"/>
                <a:cs typeface="Times New Roman" panose="02020603050405020304" pitchFamily="18" charset="0"/>
              </a:rPr>
              <a:t>continue</a:t>
            </a:r>
            <a:r>
              <a:rPr lang="hu-HU" sz="2000" dirty="0">
                <a:latin typeface="Calibri" panose="020F0502020204030204" pitchFamily="34" charset="0"/>
                <a:ea typeface="Calibri" panose="020F0502020204030204" pitchFamily="34" charset="0"/>
                <a:cs typeface="Times New Roman" panose="02020603050405020304" pitchFamily="18" charset="0"/>
              </a:rPr>
              <a:t> </a:t>
            </a:r>
            <a:r>
              <a:rPr lang="hu-HU" sz="2000" dirty="0" err="1">
                <a:latin typeface="Calibri" panose="020F0502020204030204" pitchFamily="34" charset="0"/>
                <a:ea typeface="Calibri" panose="020F0502020204030204" pitchFamily="34" charset="0"/>
                <a:cs typeface="Times New Roman" panose="02020603050405020304" pitchFamily="18" charset="0"/>
              </a:rPr>
              <a:t>following</a:t>
            </a:r>
            <a:r>
              <a:rPr lang="hu-HU" sz="2000" dirty="0">
                <a:latin typeface="Calibri" panose="020F0502020204030204" pitchFamily="34" charset="0"/>
                <a:ea typeface="Calibri" panose="020F0502020204030204" pitchFamily="34" charset="0"/>
                <a:cs typeface="Times New Roman" panose="02020603050405020304" pitchFamily="18" charset="0"/>
              </a:rPr>
              <a:t> a </a:t>
            </a:r>
            <a:r>
              <a:rPr lang="hu-HU" sz="2000" dirty="0" err="1">
                <a:latin typeface="Calibri" panose="020F0502020204030204" pitchFamily="34" charset="0"/>
                <a:ea typeface="Calibri" panose="020F0502020204030204" pitchFamily="34" charset="0"/>
                <a:cs typeface="Times New Roman" panose="02020603050405020304" pitchFamily="18" charset="0"/>
              </a:rPr>
              <a:t>gluten</a:t>
            </a:r>
            <a:r>
              <a:rPr lang="hu-HU" sz="2000" dirty="0">
                <a:latin typeface="Calibri" panose="020F0502020204030204" pitchFamily="34" charset="0"/>
                <a:ea typeface="Calibri" panose="020F0502020204030204" pitchFamily="34" charset="0"/>
                <a:cs typeface="Times New Roman" panose="02020603050405020304" pitchFamily="18" charset="0"/>
              </a:rPr>
              <a:t>-free </a:t>
            </a:r>
            <a:r>
              <a:rPr lang="hu-HU" sz="2000" dirty="0" err="1">
                <a:latin typeface="Calibri" panose="020F0502020204030204" pitchFamily="34" charset="0"/>
                <a:ea typeface="Calibri" panose="020F0502020204030204" pitchFamily="34" charset="0"/>
                <a:cs typeface="Times New Roman" panose="02020603050405020304" pitchFamily="18" charset="0"/>
              </a:rPr>
              <a:t>diet</a:t>
            </a:r>
            <a:r>
              <a:rPr lang="hu-HU" sz="2000" dirty="0">
                <a:latin typeface="Calibri" panose="020F0502020204030204" pitchFamily="34" charset="0"/>
                <a:ea typeface="Calibri" panose="020F0502020204030204" pitchFamily="34" charset="0"/>
                <a:cs typeface="Times New Roman" panose="02020603050405020304" pitchFamily="18" charset="0"/>
              </a:rPr>
              <a:t>, </a:t>
            </a:r>
            <a:r>
              <a:rPr lang="hu-HU" sz="2000" dirty="0" err="1">
                <a:latin typeface="Calibri" panose="020F0502020204030204" pitchFamily="34" charset="0"/>
                <a:ea typeface="Calibri" panose="020F0502020204030204" pitchFamily="34" charset="0"/>
                <a:cs typeface="Times New Roman" panose="02020603050405020304" pitchFamily="18" charset="0"/>
              </a:rPr>
              <a:t>eliminating</a:t>
            </a:r>
            <a:r>
              <a:rPr lang="hu-HU" sz="2000" dirty="0">
                <a:latin typeface="Calibri" panose="020F0502020204030204" pitchFamily="34" charset="0"/>
                <a:ea typeface="Calibri" panose="020F0502020204030204" pitchFamily="34" charset="0"/>
                <a:cs typeface="Times New Roman" panose="02020603050405020304" pitchFamily="18" charset="0"/>
              </a:rPr>
              <a:t> </a:t>
            </a:r>
            <a:r>
              <a:rPr lang="hu-HU" sz="2000" dirty="0" err="1">
                <a:latin typeface="Calibri" panose="020F0502020204030204" pitchFamily="34" charset="0"/>
                <a:ea typeface="Calibri" panose="020F0502020204030204" pitchFamily="34" charset="0"/>
                <a:cs typeface="Times New Roman" panose="02020603050405020304" pitchFamily="18" charset="0"/>
              </a:rPr>
              <a:t>all</a:t>
            </a:r>
            <a:r>
              <a:rPr lang="hu-HU" sz="2000" dirty="0">
                <a:latin typeface="Calibri" panose="020F0502020204030204" pitchFamily="34" charset="0"/>
                <a:ea typeface="Calibri" panose="020F0502020204030204" pitchFamily="34" charset="0"/>
                <a:cs typeface="Times New Roman" panose="02020603050405020304" pitchFamily="18" charset="0"/>
              </a:rPr>
              <a:t> </a:t>
            </a:r>
            <a:r>
              <a:rPr lang="hu-HU" sz="2000" dirty="0" err="1">
                <a:latin typeface="Calibri" panose="020F0502020204030204" pitchFamily="34" charset="0"/>
                <a:ea typeface="Calibri" panose="020F0502020204030204" pitchFamily="34" charset="0"/>
                <a:cs typeface="Times New Roman" panose="02020603050405020304" pitchFamily="18" charset="0"/>
              </a:rPr>
              <a:t>sources</a:t>
            </a:r>
            <a:r>
              <a:rPr lang="hu-HU" sz="2000" dirty="0">
                <a:latin typeface="Calibri" panose="020F0502020204030204" pitchFamily="34" charset="0"/>
                <a:ea typeface="Calibri" panose="020F0502020204030204" pitchFamily="34" charset="0"/>
                <a:cs typeface="Times New Roman" panose="02020603050405020304" pitchFamily="18" charset="0"/>
              </a:rPr>
              <a:t> of </a:t>
            </a:r>
            <a:r>
              <a:rPr lang="hu-HU" sz="2000" dirty="0" err="1">
                <a:latin typeface="Calibri" panose="020F0502020204030204" pitchFamily="34" charset="0"/>
                <a:ea typeface="Calibri" panose="020F0502020204030204" pitchFamily="34" charset="0"/>
                <a:cs typeface="Times New Roman" panose="02020603050405020304" pitchFamily="18" charset="0"/>
              </a:rPr>
              <a:t>gluten</a:t>
            </a:r>
            <a:r>
              <a:rPr lang="hu-HU" sz="2000" dirty="0">
                <a:latin typeface="Calibri" panose="020F0502020204030204" pitchFamily="34" charset="0"/>
                <a:ea typeface="Calibri" panose="020F0502020204030204" pitchFamily="34" charset="0"/>
                <a:cs typeface="Times New Roman" panose="02020603050405020304" pitchFamily="18" charset="0"/>
              </a:rPr>
              <a:t> </a:t>
            </a:r>
            <a:r>
              <a:rPr lang="hu-HU" sz="2000" dirty="0" err="1">
                <a:latin typeface="Calibri" panose="020F0502020204030204" pitchFamily="34" charset="0"/>
                <a:ea typeface="Calibri" panose="020F0502020204030204" pitchFamily="34" charset="0"/>
                <a:cs typeface="Times New Roman" panose="02020603050405020304" pitchFamily="18" charset="0"/>
              </a:rPr>
              <a:t>from</a:t>
            </a:r>
            <a:r>
              <a:rPr lang="hu-HU" sz="2000" dirty="0">
                <a:latin typeface="Calibri" panose="020F0502020204030204" pitchFamily="34" charset="0"/>
                <a:ea typeface="Calibri" panose="020F0502020204030204" pitchFamily="34" charset="0"/>
                <a:cs typeface="Times New Roman" panose="02020603050405020304" pitchFamily="18" charset="0"/>
              </a:rPr>
              <a:t> </a:t>
            </a:r>
            <a:r>
              <a:rPr lang="hu-HU" sz="2000" dirty="0" err="1">
                <a:latin typeface="Calibri" panose="020F0502020204030204" pitchFamily="34" charset="0"/>
                <a:ea typeface="Calibri" panose="020F0502020204030204" pitchFamily="34" charset="0"/>
                <a:cs typeface="Times New Roman" panose="02020603050405020304" pitchFamily="18" charset="0"/>
              </a:rPr>
              <a:t>her</a:t>
            </a:r>
            <a:r>
              <a:rPr lang="hu-HU" sz="2000" dirty="0">
                <a:latin typeface="Calibri" panose="020F0502020204030204" pitchFamily="34" charset="0"/>
                <a:ea typeface="Calibri" panose="020F0502020204030204" pitchFamily="34" charset="0"/>
                <a:cs typeface="Times New Roman" panose="02020603050405020304" pitchFamily="18" charset="0"/>
              </a:rPr>
              <a:t> </a:t>
            </a:r>
            <a:r>
              <a:rPr lang="hu-HU" sz="2000" dirty="0" err="1">
                <a:latin typeface="Calibri" panose="020F0502020204030204" pitchFamily="34" charset="0"/>
                <a:ea typeface="Calibri" panose="020F0502020204030204" pitchFamily="34" charset="0"/>
                <a:cs typeface="Times New Roman" panose="02020603050405020304" pitchFamily="18" charset="0"/>
              </a:rPr>
              <a:t>meals</a:t>
            </a:r>
            <a:r>
              <a:rPr lang="hu-HU" sz="2000" dirty="0">
                <a:latin typeface="Calibri" panose="020F0502020204030204" pitchFamily="34" charset="0"/>
                <a:ea typeface="Calibri" panose="020F0502020204030204" pitchFamily="34" charset="0"/>
                <a:cs typeface="Times New Roman" panose="02020603050405020304" pitchFamily="18" charset="0"/>
              </a:rPr>
              <a:t> and snacks. </a:t>
            </a:r>
            <a:r>
              <a:rPr lang="hu-HU" sz="2000" dirty="0" err="1">
                <a:latin typeface="Calibri" panose="020F0502020204030204" pitchFamily="34" charset="0"/>
                <a:ea typeface="Calibri" panose="020F0502020204030204" pitchFamily="34" charset="0"/>
                <a:cs typeface="Times New Roman" panose="02020603050405020304" pitchFamily="18" charset="0"/>
              </a:rPr>
              <a:t>This</a:t>
            </a:r>
            <a:r>
              <a:rPr lang="hu-HU" sz="2000" dirty="0">
                <a:latin typeface="Calibri" panose="020F0502020204030204" pitchFamily="34" charset="0"/>
                <a:ea typeface="Calibri" panose="020F0502020204030204" pitchFamily="34" charset="0"/>
                <a:cs typeface="Times New Roman" panose="02020603050405020304" pitchFamily="18" charset="0"/>
              </a:rPr>
              <a:t> </a:t>
            </a:r>
            <a:r>
              <a:rPr lang="hu-HU" sz="2000" dirty="0" err="1">
                <a:latin typeface="Calibri" panose="020F0502020204030204" pitchFamily="34" charset="0"/>
                <a:ea typeface="Calibri" panose="020F0502020204030204" pitchFamily="34" charset="0"/>
                <a:cs typeface="Times New Roman" panose="02020603050405020304" pitchFamily="18" charset="0"/>
              </a:rPr>
              <a:t>meant</a:t>
            </a:r>
            <a:r>
              <a:rPr lang="hu-HU" sz="2000" dirty="0">
                <a:latin typeface="Calibri" panose="020F0502020204030204" pitchFamily="34" charset="0"/>
                <a:ea typeface="Calibri" panose="020F0502020204030204" pitchFamily="34" charset="0"/>
                <a:cs typeface="Times New Roman" panose="02020603050405020304" pitchFamily="18" charset="0"/>
              </a:rPr>
              <a:t> </a:t>
            </a:r>
            <a:r>
              <a:rPr lang="hu-HU" sz="2000" dirty="0" err="1">
                <a:latin typeface="Calibri" panose="020F0502020204030204" pitchFamily="34" charset="0"/>
                <a:ea typeface="Calibri" panose="020F0502020204030204" pitchFamily="34" charset="0"/>
                <a:cs typeface="Times New Roman" panose="02020603050405020304" pitchFamily="18" charset="0"/>
              </a:rPr>
              <a:t>avoiding</a:t>
            </a:r>
            <a:r>
              <a:rPr lang="hu-HU" sz="2000" dirty="0">
                <a:latin typeface="Calibri" panose="020F0502020204030204" pitchFamily="34" charset="0"/>
                <a:ea typeface="Calibri" panose="020F0502020204030204" pitchFamily="34" charset="0"/>
                <a:cs typeface="Times New Roman" panose="02020603050405020304" pitchFamily="18" charset="0"/>
              </a:rPr>
              <a:t> </a:t>
            </a:r>
            <a:r>
              <a:rPr lang="hu-HU" sz="2000" dirty="0" err="1">
                <a:latin typeface="Calibri" panose="020F0502020204030204" pitchFamily="34" charset="0"/>
                <a:ea typeface="Calibri" panose="020F0502020204030204" pitchFamily="34" charset="0"/>
                <a:cs typeface="Times New Roman" panose="02020603050405020304" pitchFamily="18" charset="0"/>
              </a:rPr>
              <a:t>foods</a:t>
            </a:r>
            <a:r>
              <a:rPr lang="hu-HU" sz="2000" dirty="0">
                <a:latin typeface="Calibri" panose="020F0502020204030204" pitchFamily="34" charset="0"/>
                <a:ea typeface="Calibri" panose="020F0502020204030204" pitchFamily="34" charset="0"/>
                <a:cs typeface="Times New Roman" panose="02020603050405020304" pitchFamily="18" charset="0"/>
              </a:rPr>
              <a:t> </a:t>
            </a:r>
            <a:r>
              <a:rPr lang="hu-HU" sz="2000" dirty="0" err="1">
                <a:latin typeface="Calibri" panose="020F0502020204030204" pitchFamily="34" charset="0"/>
                <a:ea typeface="Calibri" panose="020F0502020204030204" pitchFamily="34" charset="0"/>
                <a:cs typeface="Times New Roman" panose="02020603050405020304" pitchFamily="18" charset="0"/>
              </a:rPr>
              <a:t>like</a:t>
            </a:r>
            <a:r>
              <a:rPr lang="hu-HU" sz="2000" dirty="0">
                <a:latin typeface="Calibri" panose="020F0502020204030204" pitchFamily="34" charset="0"/>
                <a:ea typeface="Calibri" panose="020F0502020204030204" pitchFamily="34" charset="0"/>
                <a:cs typeface="Times New Roman" panose="02020603050405020304" pitchFamily="18" charset="0"/>
              </a:rPr>
              <a:t> </a:t>
            </a:r>
            <a:r>
              <a:rPr lang="hu-HU" sz="2000" dirty="0" err="1">
                <a:latin typeface="Calibri" panose="020F0502020204030204" pitchFamily="34" charset="0"/>
                <a:ea typeface="Calibri" panose="020F0502020204030204" pitchFamily="34" charset="0"/>
                <a:cs typeface="Times New Roman" panose="02020603050405020304" pitchFamily="18" charset="0"/>
              </a:rPr>
              <a:t>wheat</a:t>
            </a:r>
            <a:r>
              <a:rPr lang="hu-HU" sz="2000" dirty="0">
                <a:latin typeface="Calibri" panose="020F0502020204030204" pitchFamily="34" charset="0"/>
                <a:ea typeface="Calibri" panose="020F0502020204030204" pitchFamily="34" charset="0"/>
                <a:cs typeface="Times New Roman" panose="02020603050405020304" pitchFamily="18" charset="0"/>
              </a:rPr>
              <a:t>, </a:t>
            </a:r>
            <a:r>
              <a:rPr lang="hu-HU" sz="2000" dirty="0" err="1">
                <a:latin typeface="Calibri" panose="020F0502020204030204" pitchFamily="34" charset="0"/>
                <a:ea typeface="Calibri" panose="020F0502020204030204" pitchFamily="34" charset="0"/>
                <a:cs typeface="Times New Roman" panose="02020603050405020304" pitchFamily="18" charset="0"/>
              </a:rPr>
              <a:t>barley</a:t>
            </a:r>
            <a:r>
              <a:rPr lang="hu-HU" sz="2000" dirty="0">
                <a:latin typeface="Calibri" panose="020F0502020204030204" pitchFamily="34" charset="0"/>
                <a:ea typeface="Calibri" panose="020F0502020204030204" pitchFamily="34" charset="0"/>
                <a:cs typeface="Times New Roman" panose="02020603050405020304" pitchFamily="18" charset="0"/>
              </a:rPr>
              <a:t>, </a:t>
            </a:r>
            <a:r>
              <a:rPr lang="hu-HU" sz="2000" dirty="0" err="1">
                <a:latin typeface="Calibri" panose="020F0502020204030204" pitchFamily="34" charset="0"/>
                <a:ea typeface="Calibri" panose="020F0502020204030204" pitchFamily="34" charset="0"/>
                <a:cs typeface="Times New Roman" panose="02020603050405020304" pitchFamily="18" charset="0"/>
              </a:rPr>
              <a:t>rye</a:t>
            </a:r>
            <a:r>
              <a:rPr lang="hu-HU" sz="2000" dirty="0">
                <a:latin typeface="Calibri" panose="020F0502020204030204" pitchFamily="34" charset="0"/>
                <a:ea typeface="Calibri" panose="020F0502020204030204" pitchFamily="34" charset="0"/>
                <a:cs typeface="Times New Roman" panose="02020603050405020304" pitchFamily="18" charset="0"/>
              </a:rPr>
              <a:t>, </a:t>
            </a:r>
            <a:r>
              <a:rPr lang="hu-HU" sz="2000" dirty="0" err="1">
                <a:latin typeface="Calibri" panose="020F0502020204030204" pitchFamily="34" charset="0"/>
                <a:ea typeface="Calibri" panose="020F0502020204030204" pitchFamily="34" charset="0"/>
                <a:cs typeface="Times New Roman" panose="02020603050405020304" pitchFamily="18" charset="0"/>
              </a:rPr>
              <a:t>oats</a:t>
            </a:r>
            <a:r>
              <a:rPr lang="hu-HU" sz="2000" dirty="0">
                <a:latin typeface="Calibri" panose="020F0502020204030204" pitchFamily="34" charset="0"/>
                <a:ea typeface="Calibri" panose="020F0502020204030204" pitchFamily="34" charset="0"/>
                <a:cs typeface="Times New Roman" panose="02020603050405020304" pitchFamily="18" charset="0"/>
              </a:rPr>
              <a:t> and </a:t>
            </a:r>
            <a:r>
              <a:rPr lang="hu-HU" sz="2000" dirty="0" err="1">
                <a:latin typeface="Calibri" panose="020F0502020204030204" pitchFamily="34" charset="0"/>
                <a:ea typeface="Calibri" panose="020F0502020204030204" pitchFamily="34" charset="0"/>
                <a:cs typeface="Times New Roman" panose="02020603050405020304" pitchFamily="18" charset="0"/>
              </a:rPr>
              <a:t>their</a:t>
            </a:r>
            <a:r>
              <a:rPr lang="hu-HU" sz="2000" dirty="0">
                <a:latin typeface="Calibri" panose="020F0502020204030204" pitchFamily="34" charset="0"/>
                <a:ea typeface="Calibri" panose="020F0502020204030204" pitchFamily="34" charset="0"/>
                <a:cs typeface="Times New Roman" panose="02020603050405020304" pitchFamily="18" charset="0"/>
              </a:rPr>
              <a:t> </a:t>
            </a:r>
            <a:r>
              <a:rPr lang="hu-HU" sz="2000" dirty="0" err="1">
                <a:latin typeface="Calibri" panose="020F0502020204030204" pitchFamily="34" charset="0"/>
                <a:ea typeface="Calibri" panose="020F0502020204030204" pitchFamily="34" charset="0"/>
                <a:cs typeface="Times New Roman" panose="02020603050405020304" pitchFamily="18" charset="0"/>
              </a:rPr>
              <a:t>derivatives</a:t>
            </a:r>
            <a:r>
              <a:rPr lang="hu-HU" sz="2000" dirty="0">
                <a:latin typeface="Calibri" panose="020F0502020204030204" pitchFamily="34" charset="0"/>
                <a:ea typeface="Calibri" panose="020F0502020204030204" pitchFamily="34" charset="0"/>
                <a:cs typeface="Times New Roman" panose="02020603050405020304" pitchFamily="18" charset="0"/>
              </a:rPr>
              <a:t>. </a:t>
            </a:r>
            <a:r>
              <a:rPr lang="hu-HU" sz="2000" dirty="0" err="1">
                <a:latin typeface="Calibri" panose="020F0502020204030204" pitchFamily="34" charset="0"/>
                <a:ea typeface="Calibri" panose="020F0502020204030204" pitchFamily="34" charset="0"/>
                <a:cs typeface="Times New Roman" panose="02020603050405020304" pitchFamily="18" charset="0"/>
              </a:rPr>
              <a:t>She</a:t>
            </a:r>
            <a:r>
              <a:rPr lang="hu-HU" sz="2000" dirty="0">
                <a:latin typeface="Calibri" panose="020F0502020204030204" pitchFamily="34" charset="0"/>
                <a:ea typeface="Calibri" panose="020F0502020204030204" pitchFamily="34" charset="0"/>
                <a:cs typeface="Times New Roman" panose="02020603050405020304" pitchFamily="18" charset="0"/>
              </a:rPr>
              <a:t> </a:t>
            </a:r>
            <a:r>
              <a:rPr lang="hu-HU" sz="2000" dirty="0" err="1">
                <a:latin typeface="Calibri" panose="020F0502020204030204" pitchFamily="34" charset="0"/>
                <a:ea typeface="Calibri" panose="020F0502020204030204" pitchFamily="34" charset="0"/>
                <a:cs typeface="Times New Roman" panose="02020603050405020304" pitchFamily="18" charset="0"/>
              </a:rPr>
              <a:t>was</a:t>
            </a:r>
            <a:r>
              <a:rPr lang="hu-HU" sz="2000" dirty="0">
                <a:latin typeface="Calibri" panose="020F0502020204030204" pitchFamily="34" charset="0"/>
                <a:ea typeface="Calibri" panose="020F0502020204030204" pitchFamily="34" charset="0"/>
                <a:cs typeface="Times New Roman" panose="02020603050405020304" pitchFamily="18" charset="0"/>
              </a:rPr>
              <a:t> </a:t>
            </a:r>
            <a:r>
              <a:rPr lang="hu-HU" sz="2000" dirty="0" err="1">
                <a:latin typeface="Calibri" panose="020F0502020204030204" pitchFamily="34" charset="0"/>
                <a:ea typeface="Calibri" panose="020F0502020204030204" pitchFamily="34" charset="0"/>
                <a:cs typeface="Times New Roman" panose="02020603050405020304" pitchFamily="18" charset="0"/>
              </a:rPr>
              <a:t>educated</a:t>
            </a:r>
            <a:r>
              <a:rPr lang="hu-HU" sz="2000" dirty="0">
                <a:latin typeface="Calibri" panose="020F0502020204030204" pitchFamily="34" charset="0"/>
                <a:ea typeface="Calibri" panose="020F0502020204030204" pitchFamily="34" charset="0"/>
                <a:cs typeface="Times New Roman" panose="02020603050405020304" pitchFamily="18" charset="0"/>
              </a:rPr>
              <a:t> </a:t>
            </a:r>
            <a:r>
              <a:rPr lang="hu-HU" sz="2000" dirty="0" err="1">
                <a:latin typeface="Calibri" panose="020F0502020204030204" pitchFamily="34" charset="0"/>
                <a:ea typeface="Calibri" panose="020F0502020204030204" pitchFamily="34" charset="0"/>
                <a:cs typeface="Times New Roman" panose="02020603050405020304" pitchFamily="18" charset="0"/>
              </a:rPr>
              <a:t>about</a:t>
            </a:r>
            <a:r>
              <a:rPr lang="hu-HU" sz="2000" dirty="0">
                <a:latin typeface="Calibri" panose="020F0502020204030204" pitchFamily="34" charset="0"/>
                <a:ea typeface="Calibri" panose="020F0502020204030204" pitchFamily="34" charset="0"/>
                <a:cs typeface="Times New Roman" panose="02020603050405020304" pitchFamily="18" charset="0"/>
              </a:rPr>
              <a:t> </a:t>
            </a:r>
            <a:r>
              <a:rPr lang="hu-HU" sz="2000" dirty="0" err="1">
                <a:latin typeface="Calibri" panose="020F0502020204030204" pitchFamily="34" charset="0"/>
                <a:ea typeface="Calibri" panose="020F0502020204030204" pitchFamily="34" charset="0"/>
                <a:cs typeface="Times New Roman" panose="02020603050405020304" pitchFamily="18" charset="0"/>
              </a:rPr>
              <a:t>reading</a:t>
            </a:r>
            <a:r>
              <a:rPr lang="hu-HU" sz="2000" dirty="0">
                <a:latin typeface="Calibri" panose="020F0502020204030204" pitchFamily="34" charset="0"/>
                <a:ea typeface="Calibri" panose="020F0502020204030204" pitchFamily="34" charset="0"/>
                <a:cs typeface="Times New Roman" panose="02020603050405020304" pitchFamily="18" charset="0"/>
              </a:rPr>
              <a:t> </a:t>
            </a:r>
            <a:r>
              <a:rPr lang="hu-HU" sz="2000" dirty="0" err="1">
                <a:latin typeface="Calibri" panose="020F0502020204030204" pitchFamily="34" charset="0"/>
                <a:ea typeface="Calibri" panose="020F0502020204030204" pitchFamily="34" charset="0"/>
                <a:cs typeface="Times New Roman" panose="02020603050405020304" pitchFamily="18" charset="0"/>
              </a:rPr>
              <a:t>food</a:t>
            </a:r>
            <a:r>
              <a:rPr lang="hu-HU" sz="2000" dirty="0">
                <a:latin typeface="Calibri" panose="020F0502020204030204" pitchFamily="34" charset="0"/>
                <a:ea typeface="Calibri" panose="020F0502020204030204" pitchFamily="34" charset="0"/>
                <a:cs typeface="Times New Roman" panose="02020603050405020304" pitchFamily="18" charset="0"/>
              </a:rPr>
              <a:t> </a:t>
            </a:r>
            <a:r>
              <a:rPr lang="hu-HU" sz="2000" dirty="0" err="1">
                <a:latin typeface="Calibri" panose="020F0502020204030204" pitchFamily="34" charset="0"/>
                <a:ea typeface="Calibri" panose="020F0502020204030204" pitchFamily="34" charset="0"/>
                <a:cs typeface="Times New Roman" panose="02020603050405020304" pitchFamily="18" charset="0"/>
              </a:rPr>
              <a:t>labels</a:t>
            </a:r>
            <a:r>
              <a:rPr lang="hu-HU" sz="2000" dirty="0">
                <a:latin typeface="Calibri" panose="020F0502020204030204" pitchFamily="34" charset="0"/>
                <a:ea typeface="Calibri" panose="020F0502020204030204" pitchFamily="34" charset="0"/>
                <a:cs typeface="Times New Roman" panose="02020603050405020304" pitchFamily="18" charset="0"/>
              </a:rPr>
              <a:t> </a:t>
            </a:r>
            <a:r>
              <a:rPr lang="hu-HU" sz="2000" dirty="0" err="1">
                <a:latin typeface="Calibri" panose="020F0502020204030204" pitchFamily="34" charset="0"/>
                <a:ea typeface="Calibri" panose="020F0502020204030204" pitchFamily="34" charset="0"/>
                <a:cs typeface="Times New Roman" panose="02020603050405020304" pitchFamily="18" charset="0"/>
              </a:rPr>
              <a:t>carefully</a:t>
            </a:r>
            <a:r>
              <a:rPr lang="hu-HU" sz="2000" dirty="0">
                <a:latin typeface="Calibri" panose="020F0502020204030204" pitchFamily="34" charset="0"/>
                <a:ea typeface="Calibri" panose="020F0502020204030204" pitchFamily="34" charset="0"/>
                <a:cs typeface="Times New Roman" panose="02020603050405020304" pitchFamily="18" charset="0"/>
              </a:rPr>
              <a:t> </a:t>
            </a:r>
            <a:r>
              <a:rPr lang="hu-HU" sz="2000" dirty="0" err="1">
                <a:latin typeface="Calibri" panose="020F0502020204030204" pitchFamily="34" charset="0"/>
                <a:ea typeface="Calibri" panose="020F0502020204030204" pitchFamily="34" charset="0"/>
                <a:cs typeface="Times New Roman" panose="02020603050405020304" pitchFamily="18" charset="0"/>
              </a:rPr>
              <a:t>to</a:t>
            </a:r>
            <a:r>
              <a:rPr lang="hu-HU" sz="2000" dirty="0">
                <a:latin typeface="Calibri" panose="020F0502020204030204" pitchFamily="34" charset="0"/>
                <a:ea typeface="Calibri" panose="020F0502020204030204" pitchFamily="34" charset="0"/>
                <a:cs typeface="Times New Roman" panose="02020603050405020304" pitchFamily="18" charset="0"/>
              </a:rPr>
              <a:t> </a:t>
            </a:r>
            <a:r>
              <a:rPr lang="hu-HU" sz="2000" dirty="0" err="1">
                <a:latin typeface="Calibri" panose="020F0502020204030204" pitchFamily="34" charset="0"/>
                <a:ea typeface="Calibri" panose="020F0502020204030204" pitchFamily="34" charset="0"/>
                <a:cs typeface="Times New Roman" panose="02020603050405020304" pitchFamily="18" charset="0"/>
              </a:rPr>
              <a:t>identify</a:t>
            </a:r>
            <a:r>
              <a:rPr lang="hu-HU" sz="2000" dirty="0">
                <a:latin typeface="Calibri" panose="020F0502020204030204" pitchFamily="34" charset="0"/>
                <a:ea typeface="Calibri" panose="020F0502020204030204" pitchFamily="34" charset="0"/>
                <a:cs typeface="Times New Roman" panose="02020603050405020304" pitchFamily="18" charset="0"/>
              </a:rPr>
              <a:t> </a:t>
            </a:r>
            <a:r>
              <a:rPr lang="hu-HU" sz="2000" dirty="0" err="1">
                <a:latin typeface="Calibri" panose="020F0502020204030204" pitchFamily="34" charset="0"/>
                <a:ea typeface="Calibri" panose="020F0502020204030204" pitchFamily="34" charset="0"/>
                <a:cs typeface="Times New Roman" panose="02020603050405020304" pitchFamily="18" charset="0"/>
              </a:rPr>
              <a:t>hidden</a:t>
            </a:r>
            <a:r>
              <a:rPr lang="hu-HU" sz="2000" dirty="0">
                <a:latin typeface="Calibri" panose="020F0502020204030204" pitchFamily="34" charset="0"/>
                <a:ea typeface="Calibri" panose="020F0502020204030204" pitchFamily="34" charset="0"/>
                <a:cs typeface="Times New Roman" panose="02020603050405020304" pitchFamily="18" charset="0"/>
              </a:rPr>
              <a:t> </a:t>
            </a:r>
            <a:r>
              <a:rPr lang="hu-HU" sz="2000" dirty="0" err="1">
                <a:latin typeface="Calibri" panose="020F0502020204030204" pitchFamily="34" charset="0"/>
                <a:ea typeface="Calibri" panose="020F0502020204030204" pitchFamily="34" charset="0"/>
                <a:cs typeface="Times New Roman" panose="02020603050405020304" pitchFamily="18" charset="0"/>
              </a:rPr>
              <a:t>sources</a:t>
            </a:r>
            <a:r>
              <a:rPr lang="hu-HU" sz="2000" dirty="0">
                <a:latin typeface="Calibri" panose="020F0502020204030204" pitchFamily="34" charset="0"/>
                <a:ea typeface="Calibri" panose="020F0502020204030204" pitchFamily="34" charset="0"/>
                <a:cs typeface="Times New Roman" panose="02020603050405020304" pitchFamily="18" charset="0"/>
              </a:rPr>
              <a:t> of </a:t>
            </a:r>
            <a:r>
              <a:rPr lang="hu-HU" sz="2000" dirty="0" err="1">
                <a:latin typeface="Calibri" panose="020F0502020204030204" pitchFamily="34" charset="0"/>
                <a:ea typeface="Calibri" panose="020F0502020204030204" pitchFamily="34" charset="0"/>
                <a:cs typeface="Times New Roman" panose="02020603050405020304" pitchFamily="18" charset="0"/>
              </a:rPr>
              <a:t>gluten</a:t>
            </a:r>
            <a:r>
              <a:rPr lang="hu-HU" sz="2000" dirty="0">
                <a:latin typeface="Calibri" panose="020F0502020204030204" pitchFamily="34" charset="0"/>
                <a:ea typeface="Calibri" panose="020F0502020204030204" pitchFamily="34" charset="0"/>
                <a:cs typeface="Times New Roman" panose="02020603050405020304" pitchFamily="18" charset="0"/>
              </a:rPr>
              <a:t>.</a:t>
            </a:r>
          </a:p>
          <a:p>
            <a:pPr marL="0" lvl="0" indent="0" algn="l" rtl="0">
              <a:lnSpc>
                <a:spcPct val="90000"/>
              </a:lnSpc>
              <a:spcBef>
                <a:spcPts val="0"/>
              </a:spcBef>
              <a:spcAft>
                <a:spcPts val="0"/>
              </a:spcAft>
              <a:buClr>
                <a:srgbClr val="000000"/>
              </a:buClr>
              <a:buSzPct val="100000"/>
              <a:buNone/>
            </a:pPr>
            <a:endParaRPr sz="2000" dirty="0">
              <a:solidFill>
                <a:srgbClr val="000000"/>
              </a:solidFill>
              <a:latin typeface="Times New Roman"/>
              <a:ea typeface="Times New Roman"/>
              <a:cs typeface="Times New Roman"/>
              <a:sym typeface="Times New Roman"/>
            </a:endParaRPr>
          </a:p>
        </p:txBody>
      </p:sp>
      <p:sp>
        <p:nvSpPr>
          <p:cNvPr id="272" name="Google Shape;272;p15"/>
          <p:cNvSpPr/>
          <p:nvPr/>
        </p:nvSpPr>
        <p:spPr>
          <a:xfrm>
            <a:off x="8219545" y="1333265"/>
            <a:ext cx="2926988" cy="2594434"/>
          </a:xfrm>
          <a:custGeom>
            <a:avLst/>
            <a:gdLst/>
            <a:ahLst/>
            <a:cxnLst/>
            <a:rect l="l" t="t" r="r" b="b"/>
            <a:pathLst>
              <a:path w="2991693" h="2651787" extrusionOk="0">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3" name="Google Shape;273;p15"/>
          <p:cNvSpPr/>
          <p:nvPr/>
        </p:nvSpPr>
        <p:spPr>
          <a:xfrm>
            <a:off x="7575032" y="1327438"/>
            <a:ext cx="675351" cy="595380"/>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4" name="Google Shape;274;p15"/>
          <p:cNvSpPr/>
          <p:nvPr/>
        </p:nvSpPr>
        <p:spPr>
          <a:xfrm>
            <a:off x="8152922" y="1075612"/>
            <a:ext cx="550492" cy="485306"/>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5" name="Google Shape;275;p15"/>
          <p:cNvSpPr/>
          <p:nvPr/>
        </p:nvSpPr>
        <p:spPr>
          <a:xfrm>
            <a:off x="0" y="-17418"/>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76" name="Google Shape;276;p15" descr="Picture 7"/>
          <p:cNvPicPr preferRelativeResize="0"/>
          <p:nvPr/>
        </p:nvPicPr>
        <p:blipFill rotWithShape="1">
          <a:blip r:embed="rId3">
            <a:alphaModFix/>
          </a:blip>
          <a:srcRect/>
          <a:stretch/>
        </p:blipFill>
        <p:spPr>
          <a:xfrm>
            <a:off x="8517928" y="1560918"/>
            <a:ext cx="2229984" cy="2241191"/>
          </a:xfrm>
          <a:prstGeom prst="rect">
            <a:avLst/>
          </a:prstGeom>
          <a:noFill/>
          <a:ln>
            <a:noFill/>
          </a:ln>
        </p:spPr>
      </p:pic>
      <p:sp>
        <p:nvSpPr>
          <p:cNvPr id="277" name="Google Shape;277;p15"/>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78" name="Google Shape;278;p15"/>
          <p:cNvSpPr txBox="1"/>
          <p:nvPr/>
        </p:nvSpPr>
        <p:spPr>
          <a:xfrm>
            <a:off x="2092878" y="6427261"/>
            <a:ext cx="905647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2"/>
        <p:cNvGrpSpPr/>
        <p:nvPr/>
      </p:nvGrpSpPr>
      <p:grpSpPr>
        <a:xfrm>
          <a:off x="0" y="0"/>
          <a:ext cx="0" cy="0"/>
          <a:chOff x="0" y="0"/>
          <a:chExt cx="0" cy="0"/>
        </a:xfrm>
      </p:grpSpPr>
      <p:sp>
        <p:nvSpPr>
          <p:cNvPr id="283" name="Google Shape;283;p16"/>
          <p:cNvSpPr txBox="1">
            <a:spLocks noGrp="1"/>
          </p:cNvSpPr>
          <p:nvPr>
            <p:ph type="title"/>
          </p:nvPr>
        </p:nvSpPr>
        <p:spPr>
          <a:xfrm>
            <a:off x="1443419" y="233408"/>
            <a:ext cx="4944152" cy="162232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dirty="0">
                <a:latin typeface="Arial"/>
                <a:ea typeface="Arial"/>
                <a:cs typeface="Arial"/>
                <a:sym typeface="Arial"/>
              </a:rPr>
              <a:t>Method</a:t>
            </a:r>
            <a:r>
              <a:rPr lang="en-US" dirty="0">
                <a:latin typeface="Arial"/>
                <a:ea typeface="Arial"/>
                <a:cs typeface="Arial"/>
                <a:sym typeface="Arial"/>
              </a:rPr>
              <a:t> </a:t>
            </a:r>
            <a:endParaRPr dirty="0"/>
          </a:p>
        </p:txBody>
      </p:sp>
      <p:sp>
        <p:nvSpPr>
          <p:cNvPr id="284" name="Google Shape;284;p16"/>
          <p:cNvSpPr txBox="1">
            <a:spLocks noGrp="1"/>
          </p:cNvSpPr>
          <p:nvPr>
            <p:ph type="body" idx="1"/>
          </p:nvPr>
        </p:nvSpPr>
        <p:spPr>
          <a:xfrm>
            <a:off x="1265200" y="1385524"/>
            <a:ext cx="4749900" cy="4460700"/>
          </a:xfrm>
          <a:prstGeom prst="rect">
            <a:avLst/>
          </a:prstGeom>
          <a:noFill/>
          <a:ln>
            <a:noFill/>
          </a:ln>
        </p:spPr>
        <p:txBody>
          <a:bodyPr spcFirstLastPara="1" wrap="square" lIns="91425" tIns="45700" rIns="91425" bIns="45700" anchor="t" anchorCtr="0">
            <a:noAutofit/>
          </a:bodyPr>
          <a:lstStyle/>
          <a:p>
            <a:pPr lvl="0" fontAlgn="base">
              <a:spcBef>
                <a:spcPts val="0"/>
              </a:spcBef>
              <a:buClr>
                <a:srgbClr val="000000"/>
              </a:buClr>
            </a:pPr>
            <a:r>
              <a:rPr lang="en-US" sz="1600" b="1" dirty="0">
                <a:solidFill>
                  <a:srgbClr val="000000"/>
                </a:solidFill>
                <a:latin typeface="Calibri" panose="020F0502020204030204" pitchFamily="34" charset="0"/>
                <a:cs typeface="Calibri" panose="020F0502020204030204" pitchFamily="34" charset="0"/>
              </a:rPr>
              <a:t>Proprietary blend I</a:t>
            </a:r>
            <a:r>
              <a:rPr lang="en-US" sz="1600" dirty="0">
                <a:solidFill>
                  <a:srgbClr val="000000"/>
                </a:solidFill>
                <a:latin typeface="Calibri" panose="020F0502020204030204" pitchFamily="34" charset="0"/>
                <a:cs typeface="Calibri" panose="020F0502020204030204" pitchFamily="34" charset="0"/>
              </a:rPr>
              <a:t>:</a:t>
            </a:r>
            <a:r>
              <a:rPr lang="hu-HU" sz="1600" dirty="0">
                <a:solidFill>
                  <a:srgbClr val="000000"/>
                </a:solidFill>
                <a:latin typeface="Calibri" panose="020F0502020204030204" pitchFamily="34" charset="0"/>
                <a:cs typeface="Calibri" panose="020F0502020204030204" pitchFamily="34" charset="0"/>
              </a:rPr>
              <a:t> </a:t>
            </a:r>
            <a:r>
              <a:rPr lang="en-US" sz="1600" dirty="0">
                <a:solidFill>
                  <a:srgbClr val="000000"/>
                </a:solidFill>
                <a:latin typeface="Calibri" panose="020F0502020204030204" pitchFamily="34" charset="0"/>
                <a:cs typeface="Calibri" panose="020F0502020204030204" pitchFamily="34" charset="0"/>
              </a:rPr>
              <a:t>2x</a:t>
            </a:r>
            <a:r>
              <a:rPr lang="hu-HU" sz="1600" dirty="0">
                <a:solidFill>
                  <a:srgbClr val="000000"/>
                </a:solidFill>
                <a:latin typeface="Calibri" panose="020F0502020204030204" pitchFamily="34" charset="0"/>
                <a:cs typeface="Calibri" panose="020F0502020204030204" pitchFamily="34" charset="0"/>
              </a:rPr>
              <a:t>5</a:t>
            </a:r>
            <a:r>
              <a:rPr lang="en-US" sz="1600" dirty="0">
                <a:solidFill>
                  <a:srgbClr val="000000"/>
                </a:solidFill>
                <a:latin typeface="Calibri" panose="020F0502020204030204" pitchFamily="34" charset="0"/>
                <a:cs typeface="Calibri" panose="020F0502020204030204" pitchFamily="34" charset="0"/>
              </a:rPr>
              <a:t> drops, morning and</a:t>
            </a:r>
          </a:p>
          <a:p>
            <a:pPr marL="0" lvl="0" indent="0" fontAlgn="base">
              <a:spcBef>
                <a:spcPts val="0"/>
              </a:spcBef>
              <a:buClr>
                <a:srgbClr val="000000"/>
              </a:buClr>
              <a:buNone/>
            </a:pPr>
            <a:r>
              <a:rPr lang="hu-HU" sz="1600" dirty="0">
                <a:solidFill>
                  <a:srgbClr val="000000"/>
                </a:solidFill>
                <a:latin typeface="Calibri" panose="020F0502020204030204" pitchFamily="34" charset="0"/>
                <a:cs typeface="Calibri" panose="020F0502020204030204" pitchFamily="34" charset="0"/>
              </a:rPr>
              <a:t>          </a:t>
            </a:r>
            <a:r>
              <a:rPr lang="en-US" sz="1600" dirty="0">
                <a:solidFill>
                  <a:srgbClr val="000000"/>
                </a:solidFill>
                <a:latin typeface="Calibri" panose="020F0502020204030204" pitchFamily="34" charset="0"/>
                <a:cs typeface="Calibri" panose="020F0502020204030204" pitchFamily="34" charset="0"/>
              </a:rPr>
              <a:t>evening, for 3 days, then every 3 days then</a:t>
            </a:r>
          </a:p>
          <a:p>
            <a:pPr marL="0" lvl="0" indent="0" fontAlgn="base">
              <a:spcBef>
                <a:spcPts val="0"/>
              </a:spcBef>
              <a:buClr>
                <a:srgbClr val="000000"/>
              </a:buClr>
              <a:buNone/>
            </a:pPr>
            <a:r>
              <a:rPr lang="hu-HU" sz="1600" dirty="0">
                <a:solidFill>
                  <a:srgbClr val="000000"/>
                </a:solidFill>
                <a:latin typeface="Calibri" panose="020F0502020204030204" pitchFamily="34" charset="0"/>
                <a:cs typeface="Calibri" panose="020F0502020204030204" pitchFamily="34" charset="0"/>
              </a:rPr>
              <a:t>          </a:t>
            </a:r>
            <a:r>
              <a:rPr lang="en-US" sz="1600" dirty="0">
                <a:solidFill>
                  <a:srgbClr val="000000"/>
                </a:solidFill>
                <a:latin typeface="Calibri" panose="020F0502020204030204" pitchFamily="34" charset="0"/>
                <a:cs typeface="Calibri" panose="020F0502020204030204" pitchFamily="34" charset="0"/>
              </a:rPr>
              <a:t>increased by 1-1 drops every 3 days to 2x1</a:t>
            </a:r>
            <a:r>
              <a:rPr lang="hu-HU" sz="1600" dirty="0">
                <a:solidFill>
                  <a:srgbClr val="000000"/>
                </a:solidFill>
                <a:latin typeface="Calibri" panose="020F0502020204030204" pitchFamily="34" charset="0"/>
                <a:cs typeface="Calibri" panose="020F0502020204030204" pitchFamily="34" charset="0"/>
              </a:rPr>
              <a:t>0</a:t>
            </a:r>
          </a:p>
          <a:p>
            <a:pPr marL="0" lvl="0" indent="0" fontAlgn="base">
              <a:spcBef>
                <a:spcPts val="0"/>
              </a:spcBef>
              <a:buClr>
                <a:srgbClr val="000000"/>
              </a:buClr>
              <a:buNone/>
            </a:pPr>
            <a:endParaRPr lang="en-US" sz="1600" dirty="0">
              <a:solidFill>
                <a:srgbClr val="000000"/>
              </a:solidFill>
              <a:latin typeface="Calibri" panose="020F0502020204030204" pitchFamily="34" charset="0"/>
              <a:cs typeface="Calibri" panose="020F0502020204030204" pitchFamily="34" charset="0"/>
            </a:endParaRPr>
          </a:p>
          <a:p>
            <a:pPr lvl="0" fontAlgn="base">
              <a:spcBef>
                <a:spcPts val="0"/>
              </a:spcBef>
              <a:buClr>
                <a:srgbClr val="000000"/>
              </a:buClr>
            </a:pPr>
            <a:r>
              <a:rPr lang="en-US" sz="1600" b="1" dirty="0">
                <a:solidFill>
                  <a:srgbClr val="000000"/>
                </a:solidFill>
                <a:latin typeface="Calibri" panose="020F0502020204030204" pitchFamily="34" charset="0"/>
                <a:cs typeface="Calibri" panose="020F0502020204030204" pitchFamily="34" charset="0"/>
              </a:rPr>
              <a:t>Proprietary blend III</a:t>
            </a:r>
            <a:r>
              <a:rPr lang="en-US" sz="1600" dirty="0">
                <a:solidFill>
                  <a:srgbClr val="000000"/>
                </a:solidFill>
                <a:latin typeface="Calibri" panose="020F0502020204030204" pitchFamily="34" charset="0"/>
                <a:cs typeface="Calibri" panose="020F0502020204030204" pitchFamily="34" charset="0"/>
              </a:rPr>
              <a:t>:</a:t>
            </a:r>
            <a:r>
              <a:rPr lang="hu-HU" sz="1600" dirty="0">
                <a:solidFill>
                  <a:srgbClr val="000000"/>
                </a:solidFill>
                <a:latin typeface="Calibri" panose="020F0502020204030204" pitchFamily="34" charset="0"/>
                <a:cs typeface="Calibri" panose="020F0502020204030204" pitchFamily="34" charset="0"/>
              </a:rPr>
              <a:t> 1/2 </a:t>
            </a:r>
            <a:r>
              <a:rPr lang="en-US" sz="1600" dirty="0">
                <a:solidFill>
                  <a:srgbClr val="000000"/>
                </a:solidFill>
                <a:latin typeface="Calibri" panose="020F0502020204030204" pitchFamily="34" charset="0"/>
                <a:cs typeface="Calibri" panose="020F0502020204030204" pitchFamily="34" charset="0"/>
              </a:rPr>
              <a:t>sachet in the morning</a:t>
            </a:r>
          </a:p>
          <a:p>
            <a:pPr marL="0" lvl="0" indent="0" fontAlgn="base">
              <a:spcBef>
                <a:spcPts val="0"/>
              </a:spcBef>
              <a:buClr>
                <a:srgbClr val="000000"/>
              </a:buClr>
              <a:buNone/>
            </a:pPr>
            <a:r>
              <a:rPr lang="hu-HU" sz="1600" dirty="0">
                <a:solidFill>
                  <a:srgbClr val="000000"/>
                </a:solidFill>
                <a:latin typeface="Calibri" panose="020F0502020204030204" pitchFamily="34" charset="0"/>
                <a:cs typeface="Calibri" panose="020F0502020204030204" pitchFamily="34" charset="0"/>
              </a:rPr>
              <a:t>         </a:t>
            </a:r>
            <a:r>
              <a:rPr lang="en-US" sz="1600" dirty="0">
                <a:solidFill>
                  <a:srgbClr val="000000"/>
                </a:solidFill>
                <a:latin typeface="Calibri" panose="020F0502020204030204" pitchFamily="34" charset="0"/>
                <a:cs typeface="Calibri" panose="020F0502020204030204" pitchFamily="34" charset="0"/>
              </a:rPr>
              <a:t>for </a:t>
            </a:r>
            <a:r>
              <a:rPr lang="hu-HU" sz="1600" dirty="0">
                <a:solidFill>
                  <a:srgbClr val="000000"/>
                </a:solidFill>
                <a:latin typeface="Calibri" panose="020F0502020204030204" pitchFamily="34" charset="0"/>
                <a:cs typeface="Calibri" panose="020F0502020204030204" pitchFamily="34" charset="0"/>
              </a:rPr>
              <a:t>7</a:t>
            </a:r>
            <a:r>
              <a:rPr lang="en-US" sz="1600" dirty="0">
                <a:solidFill>
                  <a:srgbClr val="000000"/>
                </a:solidFill>
                <a:latin typeface="Calibri" panose="020F0502020204030204" pitchFamily="34" charset="0"/>
                <a:cs typeface="Calibri" panose="020F0502020204030204" pitchFamily="34" charset="0"/>
              </a:rPr>
              <a:t> days then 1 sachet in the morning</a:t>
            </a:r>
            <a:r>
              <a:rPr lang="hu-HU" sz="1600" dirty="0">
                <a:solidFill>
                  <a:srgbClr val="000000"/>
                </a:solidFill>
                <a:latin typeface="Calibri" panose="020F0502020204030204" pitchFamily="34" charset="0"/>
                <a:cs typeface="Calibri" panose="020F0502020204030204" pitchFamily="34" charset="0"/>
              </a:rPr>
              <a:t> </a:t>
            </a:r>
            <a:r>
              <a:rPr lang="hu-HU" sz="1600" dirty="0" err="1">
                <a:solidFill>
                  <a:srgbClr val="000000"/>
                </a:solidFill>
                <a:latin typeface="Calibri" panose="020F0502020204030204" pitchFamily="34" charset="0"/>
                <a:cs typeface="Calibri" panose="020F0502020204030204" pitchFamily="34" charset="0"/>
              </a:rPr>
              <a:t>for</a:t>
            </a:r>
            <a:r>
              <a:rPr lang="hu-HU" sz="1600" dirty="0">
                <a:solidFill>
                  <a:srgbClr val="000000"/>
                </a:solidFill>
                <a:latin typeface="Calibri" panose="020F0502020204030204" pitchFamily="34" charset="0"/>
                <a:cs typeface="Calibri" panose="020F0502020204030204" pitchFamily="34" charset="0"/>
              </a:rPr>
              <a:t> 7 </a:t>
            </a:r>
            <a:r>
              <a:rPr lang="hu-HU" sz="1600" dirty="0" err="1">
                <a:solidFill>
                  <a:srgbClr val="000000"/>
                </a:solidFill>
                <a:latin typeface="Calibri" panose="020F0502020204030204" pitchFamily="34" charset="0"/>
                <a:cs typeface="Calibri" panose="020F0502020204030204" pitchFamily="34" charset="0"/>
              </a:rPr>
              <a:t>days</a:t>
            </a:r>
            <a:r>
              <a:rPr lang="hu-HU" sz="1600" dirty="0">
                <a:solidFill>
                  <a:srgbClr val="000000"/>
                </a:solidFill>
                <a:latin typeface="Calibri" panose="020F0502020204030204" pitchFamily="34" charset="0"/>
                <a:cs typeface="Calibri" panose="020F0502020204030204" pitchFamily="34" charset="0"/>
              </a:rPr>
              <a:t> </a:t>
            </a:r>
          </a:p>
          <a:p>
            <a:pPr marL="0" lvl="0" indent="0" fontAlgn="base">
              <a:spcBef>
                <a:spcPts val="0"/>
              </a:spcBef>
              <a:buClr>
                <a:srgbClr val="000000"/>
              </a:buClr>
              <a:buNone/>
            </a:pPr>
            <a:r>
              <a:rPr lang="hu-HU" sz="1600" dirty="0">
                <a:solidFill>
                  <a:srgbClr val="000000"/>
                </a:solidFill>
                <a:latin typeface="Calibri" panose="020F0502020204030204" pitchFamily="34" charset="0"/>
                <a:cs typeface="Calibri" panose="020F0502020204030204" pitchFamily="34" charset="0"/>
              </a:rPr>
              <a:t>         </a:t>
            </a:r>
            <a:r>
              <a:rPr lang="hu-HU" sz="1600" dirty="0" err="1">
                <a:solidFill>
                  <a:srgbClr val="000000"/>
                </a:solidFill>
                <a:latin typeface="Calibri" panose="020F0502020204030204" pitchFamily="34" charset="0"/>
                <a:cs typeface="Calibri" panose="020F0502020204030204" pitchFamily="34" charset="0"/>
              </a:rPr>
              <a:t>then</a:t>
            </a:r>
            <a:r>
              <a:rPr lang="en-US" sz="1600" dirty="0">
                <a:solidFill>
                  <a:srgbClr val="000000"/>
                </a:solidFill>
                <a:latin typeface="Calibri" panose="020F0502020204030204" pitchFamily="34" charset="0"/>
                <a:cs typeface="Calibri" panose="020F0502020204030204" pitchFamily="34" charset="0"/>
              </a:rPr>
              <a:t> 1 sachet in the morning and 1 sachet in the </a:t>
            </a:r>
            <a:endParaRPr lang="hu-HU" sz="1600" dirty="0">
              <a:solidFill>
                <a:srgbClr val="000000"/>
              </a:solidFill>
              <a:latin typeface="Calibri" panose="020F0502020204030204" pitchFamily="34" charset="0"/>
              <a:cs typeface="Calibri" panose="020F0502020204030204" pitchFamily="34" charset="0"/>
            </a:endParaRPr>
          </a:p>
          <a:p>
            <a:pPr marL="0" lvl="0" indent="0" fontAlgn="base">
              <a:spcBef>
                <a:spcPts val="0"/>
              </a:spcBef>
              <a:buClr>
                <a:srgbClr val="000000"/>
              </a:buClr>
              <a:buNone/>
            </a:pPr>
            <a:r>
              <a:rPr lang="hu-HU" sz="1600" dirty="0">
                <a:solidFill>
                  <a:srgbClr val="000000"/>
                </a:solidFill>
                <a:latin typeface="Calibri" panose="020F0502020204030204" pitchFamily="34" charset="0"/>
                <a:cs typeface="Calibri" panose="020F0502020204030204" pitchFamily="34" charset="0"/>
              </a:rPr>
              <a:t>         </a:t>
            </a:r>
            <a:r>
              <a:rPr lang="en-US" sz="1600" dirty="0">
                <a:solidFill>
                  <a:srgbClr val="000000"/>
                </a:solidFill>
                <a:latin typeface="Calibri" panose="020F0502020204030204" pitchFamily="34" charset="0"/>
                <a:cs typeface="Calibri" panose="020F0502020204030204" pitchFamily="34" charset="0"/>
              </a:rPr>
              <a:t>evening </a:t>
            </a:r>
            <a:endParaRPr lang="hu-HU" sz="1600" dirty="0">
              <a:solidFill>
                <a:srgbClr val="000000"/>
              </a:solidFill>
              <a:latin typeface="Calibri" panose="020F0502020204030204" pitchFamily="34" charset="0"/>
              <a:cs typeface="Calibri" panose="020F0502020204030204" pitchFamily="34" charset="0"/>
            </a:endParaRPr>
          </a:p>
          <a:p>
            <a:pPr lvl="0" fontAlgn="base">
              <a:spcBef>
                <a:spcPts val="0"/>
              </a:spcBef>
              <a:buClr>
                <a:srgbClr val="000000"/>
              </a:buClr>
            </a:pPr>
            <a:endParaRPr lang="hu-HU" sz="1600" b="1" dirty="0">
              <a:solidFill>
                <a:srgbClr val="000000"/>
              </a:solidFill>
              <a:latin typeface="Calibri" panose="020F0502020204030204" pitchFamily="34" charset="0"/>
              <a:cs typeface="Calibri" panose="020F0502020204030204" pitchFamily="34" charset="0"/>
            </a:endParaRPr>
          </a:p>
          <a:p>
            <a:pPr lvl="0" fontAlgn="base">
              <a:spcBef>
                <a:spcPts val="0"/>
              </a:spcBef>
              <a:buClr>
                <a:srgbClr val="000000"/>
              </a:buClr>
            </a:pPr>
            <a:r>
              <a:rPr lang="en-US" sz="1600" b="1" dirty="0">
                <a:solidFill>
                  <a:srgbClr val="000000"/>
                </a:solidFill>
                <a:latin typeface="Calibri" panose="020F0502020204030204" pitchFamily="34" charset="0"/>
                <a:cs typeface="Calibri" panose="020F0502020204030204" pitchFamily="34" charset="0"/>
              </a:rPr>
              <a:t>Proprietary blend IV</a:t>
            </a:r>
            <a:r>
              <a:rPr lang="en-US" sz="1600" dirty="0">
                <a:solidFill>
                  <a:srgbClr val="000000"/>
                </a:solidFill>
                <a:latin typeface="Calibri" panose="020F0502020204030204" pitchFamily="34" charset="0"/>
                <a:cs typeface="Calibri" panose="020F0502020204030204" pitchFamily="34" charset="0"/>
              </a:rPr>
              <a:t>: 1</a:t>
            </a:r>
            <a:r>
              <a:rPr lang="hu-HU" sz="1600" dirty="0">
                <a:solidFill>
                  <a:srgbClr val="000000"/>
                </a:solidFill>
                <a:latin typeface="Calibri" panose="020F0502020204030204" pitchFamily="34" charset="0"/>
                <a:cs typeface="Calibri" panose="020F0502020204030204" pitchFamily="34" charset="0"/>
              </a:rPr>
              <a:t>/2</a:t>
            </a:r>
            <a:r>
              <a:rPr lang="en-US" sz="1600" dirty="0">
                <a:solidFill>
                  <a:srgbClr val="000000"/>
                </a:solidFill>
                <a:latin typeface="Calibri" panose="020F0502020204030204" pitchFamily="34" charset="0"/>
                <a:cs typeface="Calibri" panose="020F0502020204030204" pitchFamily="34" charset="0"/>
              </a:rPr>
              <a:t> teaspoon in the</a:t>
            </a:r>
          </a:p>
          <a:p>
            <a:pPr marL="0" lvl="0" indent="0" fontAlgn="base">
              <a:spcBef>
                <a:spcPts val="0"/>
              </a:spcBef>
              <a:buClr>
                <a:srgbClr val="000000"/>
              </a:buClr>
              <a:buNone/>
            </a:pPr>
            <a:r>
              <a:rPr lang="hu-HU" sz="1600" dirty="0">
                <a:solidFill>
                  <a:srgbClr val="000000"/>
                </a:solidFill>
                <a:latin typeface="Calibri" panose="020F0502020204030204" pitchFamily="34" charset="0"/>
                <a:cs typeface="Calibri" panose="020F0502020204030204" pitchFamily="34" charset="0"/>
              </a:rPr>
              <a:t>          m</a:t>
            </a:r>
            <a:r>
              <a:rPr lang="en-US" sz="1600" dirty="0" err="1">
                <a:solidFill>
                  <a:srgbClr val="000000"/>
                </a:solidFill>
                <a:latin typeface="Calibri" panose="020F0502020204030204" pitchFamily="34" charset="0"/>
                <a:cs typeface="Calibri" panose="020F0502020204030204" pitchFamily="34" charset="0"/>
              </a:rPr>
              <a:t>orning</a:t>
            </a:r>
            <a:endParaRPr lang="hu-HU" sz="1600" dirty="0">
              <a:solidFill>
                <a:srgbClr val="000000"/>
              </a:solidFill>
              <a:latin typeface="Calibri" panose="020F0502020204030204" pitchFamily="34" charset="0"/>
              <a:cs typeface="Calibri" panose="020F0502020204030204" pitchFamily="34" charset="0"/>
            </a:endParaRPr>
          </a:p>
          <a:p>
            <a:pPr marL="0" lvl="0" indent="0" fontAlgn="base">
              <a:spcBef>
                <a:spcPts val="0"/>
              </a:spcBef>
              <a:buClr>
                <a:srgbClr val="000000"/>
              </a:buClr>
            </a:pPr>
            <a:endParaRPr lang="hu-HU" sz="1600" dirty="0">
              <a:solidFill>
                <a:srgbClr val="000000"/>
              </a:solidFill>
              <a:latin typeface="Calibri" panose="020F0502020204030204" pitchFamily="34" charset="0"/>
              <a:cs typeface="Calibri" panose="020F0502020204030204" pitchFamily="34" charset="0"/>
            </a:endParaRPr>
          </a:p>
          <a:p>
            <a:pPr lvl="0" fontAlgn="base">
              <a:spcBef>
                <a:spcPts val="0"/>
              </a:spcBef>
              <a:buClr>
                <a:srgbClr val="000000"/>
              </a:buClr>
            </a:pPr>
            <a:r>
              <a:rPr lang="hu-HU" sz="1600" b="1" dirty="0" err="1">
                <a:solidFill>
                  <a:srgbClr val="000000"/>
                </a:solidFill>
                <a:latin typeface="Calibri" panose="020F0502020204030204" pitchFamily="34" charset="0"/>
                <a:cs typeface="Calibri" panose="020F0502020204030204" pitchFamily="34" charset="0"/>
              </a:rPr>
              <a:t>Proprietary</a:t>
            </a:r>
            <a:r>
              <a:rPr lang="hu-HU" sz="1600" b="1" dirty="0">
                <a:solidFill>
                  <a:srgbClr val="000000"/>
                </a:solidFill>
                <a:latin typeface="Calibri" panose="020F0502020204030204" pitchFamily="34" charset="0"/>
                <a:cs typeface="Calibri" panose="020F0502020204030204" pitchFamily="34" charset="0"/>
              </a:rPr>
              <a:t> </a:t>
            </a:r>
            <a:r>
              <a:rPr lang="hu-HU" sz="1600" b="1" dirty="0" err="1">
                <a:solidFill>
                  <a:srgbClr val="000000"/>
                </a:solidFill>
                <a:latin typeface="Calibri" panose="020F0502020204030204" pitchFamily="34" charset="0"/>
                <a:cs typeface="Calibri" panose="020F0502020204030204" pitchFamily="34" charset="0"/>
              </a:rPr>
              <a:t>blend</a:t>
            </a:r>
            <a:r>
              <a:rPr lang="hu-HU" sz="1600" b="1" dirty="0">
                <a:solidFill>
                  <a:srgbClr val="000000"/>
                </a:solidFill>
                <a:latin typeface="Calibri" panose="020F0502020204030204" pitchFamily="34" charset="0"/>
                <a:cs typeface="Calibri" panose="020F0502020204030204" pitchFamily="34" charset="0"/>
              </a:rPr>
              <a:t> V</a:t>
            </a:r>
            <a:r>
              <a:rPr lang="hu-HU" sz="1600" dirty="0">
                <a:solidFill>
                  <a:srgbClr val="000000"/>
                </a:solidFill>
                <a:latin typeface="Calibri" panose="020F0502020204030204" pitchFamily="34" charset="0"/>
                <a:cs typeface="Calibri" panose="020F0502020204030204" pitchFamily="34" charset="0"/>
              </a:rPr>
              <a:t>: 1</a:t>
            </a:r>
            <a:r>
              <a:rPr lang="en-US" sz="1600" dirty="0">
                <a:solidFill>
                  <a:srgbClr val="000000"/>
                </a:solidFill>
                <a:latin typeface="Calibri" panose="020F0502020204030204" pitchFamily="34" charset="0"/>
                <a:cs typeface="Calibri" panose="020F0502020204030204" pitchFamily="34" charset="0"/>
              </a:rPr>
              <a:t> teaspoon in the</a:t>
            </a:r>
          </a:p>
          <a:p>
            <a:pPr marL="0" lvl="0" indent="0" fontAlgn="base">
              <a:spcBef>
                <a:spcPts val="0"/>
              </a:spcBef>
              <a:buClr>
                <a:srgbClr val="000000"/>
              </a:buClr>
              <a:buNone/>
            </a:pPr>
            <a:r>
              <a:rPr lang="hu-HU" sz="1600" dirty="0">
                <a:solidFill>
                  <a:srgbClr val="000000"/>
                </a:solidFill>
                <a:latin typeface="Calibri" panose="020F0502020204030204" pitchFamily="34" charset="0"/>
                <a:cs typeface="Calibri" panose="020F0502020204030204" pitchFamily="34" charset="0"/>
              </a:rPr>
              <a:t>          </a:t>
            </a:r>
            <a:r>
              <a:rPr lang="en-US" sz="1600" dirty="0">
                <a:solidFill>
                  <a:srgbClr val="000000"/>
                </a:solidFill>
                <a:latin typeface="Calibri" panose="020F0502020204030204" pitchFamily="34" charset="0"/>
                <a:cs typeface="Calibri" panose="020F0502020204030204" pitchFamily="34" charset="0"/>
              </a:rPr>
              <a:t>in the evening</a:t>
            </a:r>
            <a:r>
              <a:rPr lang="hu-HU" sz="1600" dirty="0">
                <a:solidFill>
                  <a:srgbClr val="000000"/>
                </a:solidFill>
                <a:latin typeface="Calibri" panose="020F0502020204030204" pitchFamily="34" charset="0"/>
                <a:cs typeface="Calibri" panose="020F0502020204030204" pitchFamily="34" charset="0"/>
              </a:rPr>
              <a:t> </a:t>
            </a:r>
            <a:r>
              <a:rPr lang="hu-HU" sz="1600" dirty="0" err="1">
                <a:solidFill>
                  <a:srgbClr val="000000"/>
                </a:solidFill>
                <a:latin typeface="Calibri" panose="020F0502020204030204" pitchFamily="34" charset="0"/>
                <a:cs typeface="Calibri" panose="020F0502020204030204" pitchFamily="34" charset="0"/>
              </a:rPr>
              <a:t>for</a:t>
            </a:r>
            <a:r>
              <a:rPr lang="hu-HU" sz="1600" dirty="0">
                <a:solidFill>
                  <a:srgbClr val="000000"/>
                </a:solidFill>
                <a:latin typeface="Calibri" panose="020F0502020204030204" pitchFamily="34" charset="0"/>
                <a:cs typeface="Calibri" panose="020F0502020204030204" pitchFamily="34" charset="0"/>
              </a:rPr>
              <a:t> 7 </a:t>
            </a:r>
            <a:r>
              <a:rPr lang="hu-HU" sz="1600" dirty="0" err="1">
                <a:solidFill>
                  <a:srgbClr val="000000"/>
                </a:solidFill>
                <a:latin typeface="Calibri" panose="020F0502020204030204" pitchFamily="34" charset="0"/>
                <a:cs typeface="Calibri" panose="020F0502020204030204" pitchFamily="34" charset="0"/>
              </a:rPr>
              <a:t>days</a:t>
            </a:r>
            <a:r>
              <a:rPr lang="hu-HU" sz="1600" dirty="0">
                <a:solidFill>
                  <a:srgbClr val="000000"/>
                </a:solidFill>
                <a:latin typeface="Calibri" panose="020F0502020204030204" pitchFamily="34" charset="0"/>
                <a:cs typeface="Calibri" panose="020F0502020204030204" pitchFamily="34" charset="0"/>
              </a:rPr>
              <a:t>, </a:t>
            </a:r>
            <a:r>
              <a:rPr lang="hu-HU" sz="1600" dirty="0" err="1">
                <a:solidFill>
                  <a:srgbClr val="000000"/>
                </a:solidFill>
                <a:latin typeface="Calibri" panose="020F0502020204030204" pitchFamily="34" charset="0"/>
                <a:cs typeface="Calibri" panose="020F0502020204030204" pitchFamily="34" charset="0"/>
              </a:rPr>
              <a:t>then</a:t>
            </a:r>
            <a:r>
              <a:rPr lang="hu-HU" sz="1600" dirty="0">
                <a:solidFill>
                  <a:srgbClr val="000000"/>
                </a:solidFill>
                <a:latin typeface="Calibri" panose="020F0502020204030204" pitchFamily="34" charset="0"/>
                <a:cs typeface="Calibri" panose="020F0502020204030204" pitchFamily="34" charset="0"/>
              </a:rPr>
              <a:t> 1,5 </a:t>
            </a:r>
            <a:r>
              <a:rPr lang="hu-HU" sz="1600" dirty="0" err="1">
                <a:solidFill>
                  <a:srgbClr val="000000"/>
                </a:solidFill>
                <a:latin typeface="Calibri" panose="020F0502020204030204" pitchFamily="34" charset="0"/>
                <a:cs typeface="Calibri" panose="020F0502020204030204" pitchFamily="34" charset="0"/>
              </a:rPr>
              <a:t>teaspoon</a:t>
            </a:r>
            <a:r>
              <a:rPr lang="hu-HU" sz="1600" dirty="0">
                <a:solidFill>
                  <a:srgbClr val="000000"/>
                </a:solidFill>
                <a:latin typeface="Calibri" panose="020F0502020204030204" pitchFamily="34" charset="0"/>
                <a:cs typeface="Calibri" panose="020F0502020204030204" pitchFamily="34" charset="0"/>
              </a:rPr>
              <a:t> in</a:t>
            </a:r>
          </a:p>
          <a:p>
            <a:pPr marL="0" lvl="0" indent="0" fontAlgn="base">
              <a:spcBef>
                <a:spcPts val="0"/>
              </a:spcBef>
              <a:buClr>
                <a:srgbClr val="000000"/>
              </a:buClr>
              <a:buNone/>
            </a:pPr>
            <a:r>
              <a:rPr lang="hu-HU" sz="1600" dirty="0">
                <a:solidFill>
                  <a:srgbClr val="000000"/>
                </a:solidFill>
                <a:latin typeface="Calibri" panose="020F0502020204030204" pitchFamily="34" charset="0"/>
                <a:cs typeface="Calibri" panose="020F0502020204030204" pitchFamily="34" charset="0"/>
              </a:rPr>
              <a:t>          </a:t>
            </a:r>
            <a:r>
              <a:rPr lang="hu-HU" sz="1600" dirty="0" err="1">
                <a:solidFill>
                  <a:srgbClr val="000000"/>
                </a:solidFill>
                <a:latin typeface="Calibri" panose="020F0502020204030204" pitchFamily="34" charset="0"/>
                <a:cs typeface="Calibri" panose="020F0502020204030204" pitchFamily="34" charset="0"/>
              </a:rPr>
              <a:t>the</a:t>
            </a:r>
            <a:r>
              <a:rPr lang="hu-HU" sz="1600" dirty="0">
                <a:solidFill>
                  <a:srgbClr val="000000"/>
                </a:solidFill>
                <a:latin typeface="Calibri" panose="020F0502020204030204" pitchFamily="34" charset="0"/>
                <a:cs typeface="Calibri" panose="020F0502020204030204" pitchFamily="34" charset="0"/>
              </a:rPr>
              <a:t> </a:t>
            </a:r>
            <a:r>
              <a:rPr lang="hu-HU" sz="1600" dirty="0" err="1">
                <a:solidFill>
                  <a:srgbClr val="000000"/>
                </a:solidFill>
                <a:latin typeface="Calibri" panose="020F0502020204030204" pitchFamily="34" charset="0"/>
                <a:cs typeface="Calibri" panose="020F0502020204030204" pitchFamily="34" charset="0"/>
              </a:rPr>
              <a:t>evening</a:t>
            </a:r>
            <a:endParaRPr lang="hu-HU" sz="1600" dirty="0">
              <a:solidFill>
                <a:srgbClr val="000000"/>
              </a:solidFill>
              <a:latin typeface="Calibri" panose="020F0502020204030204" pitchFamily="34" charset="0"/>
              <a:cs typeface="Calibri" panose="020F0502020204030204" pitchFamily="34" charset="0"/>
            </a:endParaRPr>
          </a:p>
          <a:p>
            <a:pPr marL="0" lvl="0" indent="0" fontAlgn="base">
              <a:spcBef>
                <a:spcPts val="0"/>
              </a:spcBef>
              <a:buClr>
                <a:srgbClr val="000000"/>
              </a:buClr>
              <a:buNone/>
            </a:pPr>
            <a:endParaRPr lang="en-US" sz="1600" dirty="0">
              <a:solidFill>
                <a:srgbClr val="000000"/>
              </a:solidFill>
              <a:latin typeface="Calibri" panose="020F0502020204030204" pitchFamily="34" charset="0"/>
              <a:cs typeface="Calibri" panose="020F0502020204030204" pitchFamily="34" charset="0"/>
            </a:endParaRPr>
          </a:p>
          <a:p>
            <a:pPr lvl="0" fontAlgn="base">
              <a:spcBef>
                <a:spcPts val="0"/>
              </a:spcBef>
              <a:buClr>
                <a:srgbClr val="000000"/>
              </a:buClr>
            </a:pPr>
            <a:r>
              <a:rPr lang="en-US" sz="1600" b="1" dirty="0">
                <a:solidFill>
                  <a:srgbClr val="000000"/>
                </a:solidFill>
                <a:latin typeface="Calibri" panose="020F0502020204030204" pitchFamily="34" charset="0"/>
                <a:cs typeface="Calibri" panose="020F0502020204030204" pitchFamily="34" charset="0"/>
              </a:rPr>
              <a:t>Proprietary blend VI</a:t>
            </a:r>
            <a:r>
              <a:rPr lang="en-US" sz="1600" dirty="0">
                <a:solidFill>
                  <a:srgbClr val="000000"/>
                </a:solidFill>
                <a:latin typeface="Calibri" panose="020F0502020204030204" pitchFamily="34" charset="0"/>
                <a:cs typeface="Calibri" panose="020F0502020204030204" pitchFamily="34" charset="0"/>
              </a:rPr>
              <a:t>: </a:t>
            </a:r>
            <a:r>
              <a:rPr lang="hu-HU" sz="1600" dirty="0">
                <a:solidFill>
                  <a:srgbClr val="000000"/>
                </a:solidFill>
                <a:latin typeface="Calibri" panose="020F0502020204030204" pitchFamily="34" charset="0"/>
                <a:cs typeface="Calibri" panose="020F0502020204030204" pitchFamily="34" charset="0"/>
              </a:rPr>
              <a:t>1</a:t>
            </a:r>
            <a:r>
              <a:rPr lang="en-US" sz="1600" dirty="0">
                <a:solidFill>
                  <a:srgbClr val="000000"/>
                </a:solidFill>
                <a:latin typeface="Calibri" panose="020F0502020204030204" pitchFamily="34" charset="0"/>
                <a:cs typeface="Calibri" panose="020F0502020204030204" pitchFamily="34" charset="0"/>
              </a:rPr>
              <a:t> in the</a:t>
            </a:r>
          </a:p>
          <a:p>
            <a:pPr marL="0" lvl="0" indent="0" fontAlgn="base">
              <a:spcBef>
                <a:spcPts val="0"/>
              </a:spcBef>
              <a:buClr>
                <a:srgbClr val="000000"/>
              </a:buClr>
              <a:buNone/>
            </a:pPr>
            <a:r>
              <a:rPr lang="hu-HU" sz="1600" dirty="0">
                <a:solidFill>
                  <a:srgbClr val="000000"/>
                </a:solidFill>
                <a:latin typeface="Calibri" panose="020F0502020204030204" pitchFamily="34" charset="0"/>
                <a:cs typeface="Calibri" panose="020F0502020204030204" pitchFamily="34" charset="0"/>
              </a:rPr>
              <a:t>          </a:t>
            </a:r>
            <a:r>
              <a:rPr lang="en-US" sz="1600" dirty="0">
                <a:solidFill>
                  <a:srgbClr val="000000"/>
                </a:solidFill>
                <a:latin typeface="Calibri" panose="020F0502020204030204" pitchFamily="34" charset="0"/>
                <a:cs typeface="Calibri" panose="020F0502020204030204" pitchFamily="34" charset="0"/>
              </a:rPr>
              <a:t>morning </a:t>
            </a:r>
            <a:r>
              <a:rPr lang="hu-HU" sz="1600" dirty="0" err="1">
                <a:solidFill>
                  <a:srgbClr val="000000"/>
                </a:solidFill>
                <a:latin typeface="Calibri" panose="020F0502020204030204" pitchFamily="34" charset="0"/>
                <a:cs typeface="Calibri" panose="020F0502020204030204" pitchFamily="34" charset="0"/>
              </a:rPr>
              <a:t>for</a:t>
            </a:r>
            <a:r>
              <a:rPr lang="hu-HU" sz="1600" dirty="0">
                <a:solidFill>
                  <a:srgbClr val="000000"/>
                </a:solidFill>
                <a:latin typeface="Calibri" panose="020F0502020204030204" pitchFamily="34" charset="0"/>
                <a:cs typeface="Calibri" panose="020F0502020204030204" pitchFamily="34" charset="0"/>
              </a:rPr>
              <a:t> 7 </a:t>
            </a:r>
            <a:r>
              <a:rPr lang="hu-HU" sz="1600" dirty="0" err="1">
                <a:solidFill>
                  <a:srgbClr val="000000"/>
                </a:solidFill>
                <a:latin typeface="Calibri" panose="020F0502020204030204" pitchFamily="34" charset="0"/>
                <a:cs typeface="Calibri" panose="020F0502020204030204" pitchFamily="34" charset="0"/>
              </a:rPr>
              <a:t>days</a:t>
            </a:r>
            <a:r>
              <a:rPr lang="hu-HU" sz="1600" dirty="0">
                <a:solidFill>
                  <a:srgbClr val="000000"/>
                </a:solidFill>
                <a:latin typeface="Calibri" panose="020F0502020204030204" pitchFamily="34" charset="0"/>
                <a:cs typeface="Calibri" panose="020F0502020204030204" pitchFamily="34" charset="0"/>
              </a:rPr>
              <a:t> </a:t>
            </a:r>
            <a:r>
              <a:rPr lang="hu-HU" sz="1600" dirty="0" err="1">
                <a:solidFill>
                  <a:srgbClr val="000000"/>
                </a:solidFill>
                <a:latin typeface="Calibri" panose="020F0502020204030204" pitchFamily="34" charset="0"/>
                <a:cs typeface="Calibri" panose="020F0502020204030204" pitchFamily="34" charset="0"/>
              </a:rPr>
              <a:t>then</a:t>
            </a:r>
            <a:r>
              <a:rPr lang="hu-HU" sz="1600" dirty="0">
                <a:solidFill>
                  <a:srgbClr val="000000"/>
                </a:solidFill>
                <a:latin typeface="Calibri" panose="020F0502020204030204" pitchFamily="34" charset="0"/>
                <a:cs typeface="Calibri" panose="020F0502020204030204" pitchFamily="34" charset="0"/>
              </a:rPr>
              <a:t> 1 in </a:t>
            </a:r>
            <a:r>
              <a:rPr lang="hu-HU" sz="1600" dirty="0" err="1">
                <a:solidFill>
                  <a:srgbClr val="000000"/>
                </a:solidFill>
                <a:latin typeface="Calibri" panose="020F0502020204030204" pitchFamily="34" charset="0"/>
                <a:cs typeface="Calibri" panose="020F0502020204030204" pitchFamily="34" charset="0"/>
              </a:rPr>
              <a:t>the</a:t>
            </a:r>
            <a:r>
              <a:rPr lang="hu-HU" sz="1600" dirty="0">
                <a:solidFill>
                  <a:srgbClr val="000000"/>
                </a:solidFill>
                <a:latin typeface="Calibri" panose="020F0502020204030204" pitchFamily="34" charset="0"/>
                <a:cs typeface="Calibri" panose="020F0502020204030204" pitchFamily="34" charset="0"/>
              </a:rPr>
              <a:t> </a:t>
            </a:r>
            <a:r>
              <a:rPr lang="hu-HU" sz="1600" dirty="0" err="1">
                <a:solidFill>
                  <a:srgbClr val="000000"/>
                </a:solidFill>
                <a:latin typeface="Calibri" panose="020F0502020204030204" pitchFamily="34" charset="0"/>
                <a:cs typeface="Calibri" panose="020F0502020204030204" pitchFamily="34" charset="0"/>
              </a:rPr>
              <a:t>morning</a:t>
            </a:r>
            <a:r>
              <a:rPr lang="hu-HU" sz="1600" dirty="0">
                <a:solidFill>
                  <a:srgbClr val="000000"/>
                </a:solidFill>
                <a:latin typeface="Calibri" panose="020F0502020204030204" pitchFamily="34" charset="0"/>
                <a:cs typeface="Calibri" panose="020F0502020204030204" pitchFamily="34" charset="0"/>
              </a:rPr>
              <a:t> </a:t>
            </a:r>
            <a:r>
              <a:rPr lang="en-US" sz="1600" dirty="0">
                <a:solidFill>
                  <a:srgbClr val="000000"/>
                </a:solidFill>
                <a:latin typeface="Calibri" panose="020F0502020204030204" pitchFamily="34" charset="0"/>
                <a:cs typeface="Calibri" panose="020F0502020204030204" pitchFamily="34" charset="0"/>
              </a:rPr>
              <a:t>and </a:t>
            </a:r>
            <a:r>
              <a:rPr lang="hu-HU" sz="1600" dirty="0">
                <a:solidFill>
                  <a:srgbClr val="000000"/>
                </a:solidFill>
                <a:latin typeface="Calibri" panose="020F0502020204030204" pitchFamily="34" charset="0"/>
                <a:cs typeface="Calibri" panose="020F0502020204030204" pitchFamily="34" charset="0"/>
              </a:rPr>
              <a:t>1</a:t>
            </a:r>
            <a:r>
              <a:rPr lang="en-US" sz="1600" dirty="0">
                <a:solidFill>
                  <a:srgbClr val="000000"/>
                </a:solidFill>
                <a:latin typeface="Calibri" panose="020F0502020204030204" pitchFamily="34" charset="0"/>
                <a:cs typeface="Calibri" panose="020F0502020204030204" pitchFamily="34" charset="0"/>
              </a:rPr>
              <a:t> in</a:t>
            </a:r>
            <a:endParaRPr lang="hu-HU" sz="1600" dirty="0">
              <a:solidFill>
                <a:srgbClr val="000000"/>
              </a:solidFill>
              <a:latin typeface="Calibri" panose="020F0502020204030204" pitchFamily="34" charset="0"/>
              <a:cs typeface="Calibri" panose="020F0502020204030204" pitchFamily="34" charset="0"/>
            </a:endParaRPr>
          </a:p>
          <a:p>
            <a:pPr marL="0" lvl="0" indent="0" fontAlgn="base">
              <a:spcBef>
                <a:spcPts val="0"/>
              </a:spcBef>
              <a:buClr>
                <a:srgbClr val="000000"/>
              </a:buClr>
              <a:buNone/>
            </a:pPr>
            <a:r>
              <a:rPr lang="hu-HU" sz="1600" dirty="0">
                <a:solidFill>
                  <a:srgbClr val="000000"/>
                </a:solidFill>
                <a:latin typeface="Calibri" panose="020F0502020204030204" pitchFamily="34" charset="0"/>
                <a:cs typeface="Calibri" panose="020F0502020204030204" pitchFamily="34" charset="0"/>
              </a:rPr>
              <a:t>         </a:t>
            </a:r>
            <a:r>
              <a:rPr lang="en-US" sz="1600" dirty="0">
                <a:solidFill>
                  <a:srgbClr val="000000"/>
                </a:solidFill>
                <a:latin typeface="Calibri" panose="020F0502020204030204" pitchFamily="34" charset="0"/>
                <a:cs typeface="Calibri" panose="020F0502020204030204" pitchFamily="34" charset="0"/>
              </a:rPr>
              <a:t> the evening</a:t>
            </a:r>
            <a:endParaRPr lang="hu-HU" sz="1600" dirty="0">
              <a:solidFill>
                <a:srgbClr val="000000"/>
              </a:solidFill>
              <a:latin typeface="Calibri" panose="020F0502020204030204" pitchFamily="34" charset="0"/>
              <a:cs typeface="Calibri" panose="020F0502020204030204" pitchFamily="34" charset="0"/>
            </a:endParaRPr>
          </a:p>
          <a:p>
            <a:pPr marL="228600" lvl="0" indent="-228600" fontAlgn="base">
              <a:spcBef>
                <a:spcPts val="0"/>
              </a:spcBef>
              <a:buClrTx/>
              <a:buSzTx/>
              <a:buFont typeface="Arial" panose="020B0604020202020204" pitchFamily="34" charset="0"/>
              <a:buChar char="•"/>
            </a:pPr>
            <a:endParaRPr sz="1600" b="0" i="0" u="none" strike="noStrike" dirty="0">
              <a:solidFill>
                <a:srgbClr val="000000"/>
              </a:solidFill>
              <a:latin typeface="Arial"/>
              <a:ea typeface="Arial"/>
              <a:cs typeface="Arial"/>
              <a:sym typeface="Arial"/>
            </a:endParaRPr>
          </a:p>
        </p:txBody>
      </p:sp>
      <p:sp>
        <p:nvSpPr>
          <p:cNvPr id="285" name="Google Shape;285;p16"/>
          <p:cNvSpPr/>
          <p:nvPr/>
        </p:nvSpPr>
        <p:spPr>
          <a:xfrm>
            <a:off x="6092950" y="0"/>
            <a:ext cx="6099050" cy="6858000"/>
          </a:xfrm>
          <a:prstGeom prst="rect">
            <a:avLst/>
          </a:prstGeom>
          <a:solidFill>
            <a:srgbClr val="C8CAC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6" name="Google Shape;286;p16"/>
          <p:cNvSpPr/>
          <p:nvPr/>
        </p:nvSpPr>
        <p:spPr>
          <a:xfrm>
            <a:off x="6577582" y="557784"/>
            <a:ext cx="5130204" cy="5739187"/>
          </a:xfrm>
          <a:prstGeom prst="roundRect">
            <a:avLst>
              <a:gd name="adj" fmla="val 0"/>
            </a:avLst>
          </a:prstGeom>
          <a:solidFill>
            <a:srgbClr val="FFFFFF"/>
          </a:solidFill>
          <a:ln w="9525" cap="flat" cmpd="sng">
            <a:solidFill>
              <a:srgbClr val="C8CACA"/>
            </a:solidFill>
            <a:prstDash val="solid"/>
            <a:miter lim="800000"/>
            <a:headEnd type="none" w="sm" len="sm"/>
            <a:tailEnd type="none" w="sm" len="sm"/>
          </a:ln>
          <a:effectLst>
            <a:outerShdw blurRad="57150" dist="19050" dir="5400000" algn="t"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7" name="Google Shape;287;p16"/>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8" name="Google Shape;288;p16"/>
          <p:cNvSpPr txBox="1"/>
          <p:nvPr/>
        </p:nvSpPr>
        <p:spPr>
          <a:xfrm>
            <a:off x="6857926" y="786994"/>
            <a:ext cx="368588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PROPRIETARY BLENDS LEGEND </a:t>
            </a:r>
            <a:endParaRPr/>
          </a:p>
        </p:txBody>
      </p:sp>
      <p:pic>
        <p:nvPicPr>
          <p:cNvPr id="289" name="Google Shape;289;p16" descr="Text, letter&#10;&#10;Description automatically generated"/>
          <p:cNvPicPr preferRelativeResize="0"/>
          <p:nvPr/>
        </p:nvPicPr>
        <p:blipFill rotWithShape="1">
          <a:blip r:embed="rId3">
            <a:alphaModFix/>
          </a:blip>
          <a:srcRect/>
          <a:stretch/>
        </p:blipFill>
        <p:spPr>
          <a:xfrm>
            <a:off x="6859896" y="1385536"/>
            <a:ext cx="4638708" cy="4535424"/>
          </a:xfrm>
          <a:prstGeom prst="rect">
            <a:avLst/>
          </a:prstGeom>
          <a:noFill/>
          <a:ln>
            <a:noFill/>
          </a:ln>
        </p:spPr>
      </p:pic>
      <p:pic>
        <p:nvPicPr>
          <p:cNvPr id="290" name="Google Shape;290;p16" descr="Picture 7"/>
          <p:cNvPicPr preferRelativeResize="0"/>
          <p:nvPr/>
        </p:nvPicPr>
        <p:blipFill rotWithShape="1">
          <a:blip r:embed="rId4">
            <a:alphaModFix/>
          </a:blip>
          <a:srcRect/>
          <a:stretch/>
        </p:blipFill>
        <p:spPr>
          <a:xfrm>
            <a:off x="525116" y="233408"/>
            <a:ext cx="918303" cy="922918"/>
          </a:xfrm>
          <a:prstGeom prst="rect">
            <a:avLst/>
          </a:prstGeom>
          <a:noFill/>
          <a:ln>
            <a:noFill/>
          </a:ln>
        </p:spPr>
      </p:pic>
      <p:sp>
        <p:nvSpPr>
          <p:cNvPr id="291" name="Google Shape;291;p16"/>
          <p:cNvSpPr/>
          <p:nvPr/>
        </p:nvSpPr>
        <p:spPr>
          <a:xfrm rot="10800000" flipH="1">
            <a:off x="1050232" y="6400797"/>
            <a:ext cx="11141767" cy="457202"/>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92" name="Google Shape;292;p16"/>
          <p:cNvSpPr txBox="1"/>
          <p:nvPr/>
        </p:nvSpPr>
        <p:spPr>
          <a:xfrm>
            <a:off x="2570290" y="6400797"/>
            <a:ext cx="857527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6"/>
        <p:cNvGrpSpPr/>
        <p:nvPr/>
      </p:nvGrpSpPr>
      <p:grpSpPr>
        <a:xfrm>
          <a:off x="0" y="0"/>
          <a:ext cx="0" cy="0"/>
          <a:chOff x="0" y="0"/>
          <a:chExt cx="0" cy="0"/>
        </a:xfrm>
      </p:grpSpPr>
      <p:sp>
        <p:nvSpPr>
          <p:cNvPr id="297" name="Google Shape;297;p17"/>
          <p:cNvSpPr txBox="1">
            <a:spLocks noGrp="1"/>
          </p:cNvSpPr>
          <p:nvPr>
            <p:ph type="title"/>
          </p:nvPr>
        </p:nvSpPr>
        <p:spPr>
          <a:xfrm>
            <a:off x="1050233" y="1488517"/>
            <a:ext cx="10515600" cy="92291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alibri"/>
              <a:buNone/>
            </a:pPr>
            <a:r>
              <a:rPr lang="en-US" dirty="0">
                <a:latin typeface="Arial"/>
                <a:ea typeface="Arial"/>
                <a:cs typeface="Arial"/>
                <a:sym typeface="Arial"/>
              </a:rPr>
              <a:t>Additional Treatment </a:t>
            </a:r>
            <a:endParaRPr dirty="0">
              <a:latin typeface="Arial"/>
              <a:ea typeface="Arial"/>
              <a:cs typeface="Arial"/>
              <a:sym typeface="Arial"/>
            </a:endParaRPr>
          </a:p>
        </p:txBody>
      </p:sp>
      <p:sp>
        <p:nvSpPr>
          <p:cNvPr id="298" name="Google Shape;298;p17"/>
          <p:cNvSpPr txBox="1">
            <a:spLocks noGrp="1"/>
          </p:cNvSpPr>
          <p:nvPr>
            <p:ph type="body" idx="1"/>
          </p:nvPr>
        </p:nvSpPr>
        <p:spPr>
          <a:xfrm>
            <a:off x="1050233" y="2411435"/>
            <a:ext cx="10515600" cy="2659329"/>
          </a:xfrm>
          <a:prstGeom prst="rect">
            <a:avLst/>
          </a:prstGeom>
          <a:noFill/>
          <a:ln>
            <a:noFill/>
          </a:ln>
        </p:spPr>
        <p:txBody>
          <a:bodyPr spcFirstLastPara="1" wrap="square" lIns="91425" tIns="45700" rIns="91425" bIns="45700" anchor="t" anchorCtr="0">
            <a:noAutofit/>
          </a:bodyPr>
          <a:lstStyle/>
          <a:p>
            <a:pPr marL="0" indent="0" fontAlgn="base">
              <a:spcBef>
                <a:spcPts val="0"/>
              </a:spcBef>
            </a:pPr>
            <a:endParaRPr lang="en-US" sz="2000" dirty="0">
              <a:solidFill>
                <a:srgbClr val="000000"/>
              </a:solidFill>
              <a:latin typeface="Arial" panose="020B0604020202020204" pitchFamily="34" charset="0"/>
            </a:endParaRPr>
          </a:p>
          <a:p>
            <a:pPr marL="0" lvl="0" indent="0" fontAlgn="base">
              <a:spcBef>
                <a:spcPts val="0"/>
              </a:spcBef>
            </a:pPr>
            <a:r>
              <a:rPr lang="en-US" sz="1800" dirty="0">
                <a:solidFill>
                  <a:srgbClr val="000000"/>
                </a:solidFill>
                <a:latin typeface="Calibri" panose="020F0502020204030204" pitchFamily="34" charset="0"/>
                <a:cs typeface="Calibri" panose="020F0502020204030204" pitchFamily="34" charset="0"/>
              </a:rPr>
              <a:t>Exercises to achieve a positive mental and emotional state</a:t>
            </a:r>
          </a:p>
          <a:p>
            <a:pPr marL="0" lvl="0" indent="0" fontAlgn="base">
              <a:spcBef>
                <a:spcPts val="0"/>
              </a:spcBef>
            </a:pPr>
            <a:r>
              <a:rPr lang="hu-HU" sz="1800" dirty="0">
                <a:solidFill>
                  <a:srgbClr val="000000"/>
                </a:solidFill>
                <a:latin typeface="Calibri" panose="020F0502020204030204" pitchFamily="34" charset="0"/>
                <a:cs typeface="Calibri" panose="020F0502020204030204" pitchFamily="34" charset="0"/>
              </a:rPr>
              <a:t>(</a:t>
            </a:r>
            <a:r>
              <a:rPr lang="hu-HU" sz="1800" dirty="0" err="1">
                <a:solidFill>
                  <a:srgbClr val="000000"/>
                </a:solidFill>
                <a:latin typeface="Calibri" panose="020F0502020204030204" pitchFamily="34" charset="0"/>
                <a:cs typeface="Calibri" panose="020F0502020204030204" pitchFamily="34" charset="0"/>
              </a:rPr>
              <a:t>e.g</a:t>
            </a:r>
            <a:r>
              <a:rPr lang="hu-HU" sz="1800" dirty="0">
                <a:solidFill>
                  <a:srgbClr val="000000"/>
                </a:solidFill>
                <a:latin typeface="Calibri" panose="020F0502020204030204" pitchFamily="34" charset="0"/>
                <a:cs typeface="Calibri" panose="020F0502020204030204" pitchFamily="34" charset="0"/>
              </a:rPr>
              <a:t>: </a:t>
            </a:r>
            <a:r>
              <a:rPr lang="hu-HU" sz="1800" dirty="0" err="1">
                <a:solidFill>
                  <a:srgbClr val="000000"/>
                </a:solidFill>
                <a:latin typeface="Calibri" panose="020F0502020204030204" pitchFamily="34" charset="0"/>
                <a:cs typeface="Calibri" panose="020F0502020204030204" pitchFamily="34" charset="0"/>
              </a:rPr>
              <a:t>Yoga</a:t>
            </a:r>
            <a:r>
              <a:rPr lang="hu-HU" sz="1800" dirty="0">
                <a:solidFill>
                  <a:srgbClr val="000000"/>
                </a:solidFill>
                <a:latin typeface="Calibri" panose="020F0502020204030204" pitchFamily="34" charset="0"/>
                <a:cs typeface="Calibri" panose="020F0502020204030204" pitchFamily="34" charset="0"/>
              </a:rPr>
              <a:t>, </a:t>
            </a:r>
            <a:r>
              <a:rPr lang="hu-HU" sz="1800" dirty="0" err="1">
                <a:solidFill>
                  <a:srgbClr val="000000"/>
                </a:solidFill>
                <a:latin typeface="Calibri" panose="020F0502020204030204" pitchFamily="34" charset="0"/>
                <a:cs typeface="Calibri" panose="020F0502020204030204" pitchFamily="34" charset="0"/>
              </a:rPr>
              <a:t>meditation</a:t>
            </a:r>
            <a:r>
              <a:rPr lang="hu-HU" sz="1800" dirty="0">
                <a:solidFill>
                  <a:srgbClr val="000000"/>
                </a:solidFill>
                <a:latin typeface="Calibri" panose="020F0502020204030204" pitchFamily="34" charset="0"/>
                <a:cs typeface="Calibri" panose="020F0502020204030204" pitchFamily="34" charset="0"/>
              </a:rPr>
              <a:t>, </a:t>
            </a:r>
            <a:r>
              <a:rPr lang="hu-HU" sz="1800" dirty="0" err="1">
                <a:solidFill>
                  <a:srgbClr val="000000"/>
                </a:solidFill>
                <a:latin typeface="Calibri" panose="020F0502020204030204" pitchFamily="34" charset="0"/>
                <a:cs typeface="Calibri" panose="020F0502020204030204" pitchFamily="34" charset="0"/>
              </a:rPr>
              <a:t>breathing</a:t>
            </a:r>
            <a:r>
              <a:rPr lang="hu-HU" sz="1800" dirty="0">
                <a:solidFill>
                  <a:srgbClr val="000000"/>
                </a:solidFill>
                <a:latin typeface="Calibri" panose="020F0502020204030204" pitchFamily="34" charset="0"/>
                <a:cs typeface="Calibri" panose="020F0502020204030204" pitchFamily="34" charset="0"/>
              </a:rPr>
              <a:t> </a:t>
            </a:r>
            <a:r>
              <a:rPr lang="hu-HU" sz="1800" dirty="0" err="1">
                <a:solidFill>
                  <a:srgbClr val="000000"/>
                </a:solidFill>
                <a:latin typeface="Calibri" panose="020F0502020204030204" pitchFamily="34" charset="0"/>
                <a:cs typeface="Calibri" panose="020F0502020204030204" pitchFamily="34" charset="0"/>
              </a:rPr>
              <a:t>exercises</a:t>
            </a:r>
            <a:r>
              <a:rPr lang="hu-HU" sz="1800" dirty="0">
                <a:solidFill>
                  <a:srgbClr val="000000"/>
                </a:solidFill>
                <a:latin typeface="Calibri" panose="020F0502020204030204" pitchFamily="34" charset="0"/>
                <a:cs typeface="Calibri" panose="020F0502020204030204" pitchFamily="34" charset="0"/>
              </a:rPr>
              <a:t>, </a:t>
            </a:r>
            <a:r>
              <a:rPr lang="hu-HU" sz="1800" dirty="0" err="1">
                <a:solidFill>
                  <a:srgbClr val="000000"/>
                </a:solidFill>
                <a:latin typeface="Calibri" panose="020F0502020204030204" pitchFamily="34" charset="0"/>
                <a:cs typeface="Calibri" panose="020F0502020204030204" pitchFamily="34" charset="0"/>
              </a:rPr>
              <a:t>stress</a:t>
            </a:r>
            <a:r>
              <a:rPr lang="hu-HU" sz="1800" dirty="0">
                <a:solidFill>
                  <a:srgbClr val="000000"/>
                </a:solidFill>
                <a:latin typeface="Calibri" panose="020F0502020204030204" pitchFamily="34" charset="0"/>
                <a:cs typeface="Calibri" panose="020F0502020204030204" pitchFamily="34" charset="0"/>
              </a:rPr>
              <a:t> management, </a:t>
            </a:r>
            <a:r>
              <a:rPr lang="en-US" sz="1800" dirty="0">
                <a:solidFill>
                  <a:srgbClr val="000000"/>
                </a:solidFill>
                <a:latin typeface="Calibri" panose="020F0502020204030204" pitchFamily="34" charset="0"/>
                <a:cs typeface="Calibri" panose="020F0502020204030204" pitchFamily="34" charset="0"/>
              </a:rPr>
              <a:t>regular exercise and adequate sleep</a:t>
            </a:r>
            <a:r>
              <a:rPr lang="hu-HU" sz="1800" dirty="0">
                <a:solidFill>
                  <a:srgbClr val="000000"/>
                </a:solidFill>
                <a:latin typeface="Calibri" panose="020F0502020204030204" pitchFamily="34" charset="0"/>
                <a:cs typeface="Calibri" panose="020F0502020204030204" pitchFamily="34" charset="0"/>
              </a:rPr>
              <a:t>)</a:t>
            </a:r>
          </a:p>
          <a:p>
            <a:pPr marL="0" lvl="0" indent="0" algn="l" rtl="0">
              <a:lnSpc>
                <a:spcPct val="90000"/>
              </a:lnSpc>
              <a:spcBef>
                <a:spcPts val="0"/>
              </a:spcBef>
              <a:spcAft>
                <a:spcPts val="0"/>
              </a:spcAft>
              <a:buClr>
                <a:srgbClr val="888888"/>
              </a:buClr>
              <a:buSzPts val="2400"/>
              <a:buNone/>
            </a:pPr>
            <a:endParaRPr sz="2000" b="0" i="0" u="none" strike="noStrike" dirty="0">
              <a:solidFill>
                <a:srgbClr val="000000"/>
              </a:solidFill>
              <a:latin typeface="Arial"/>
              <a:ea typeface="Arial"/>
              <a:cs typeface="Arial"/>
              <a:sym typeface="Arial"/>
            </a:endParaRPr>
          </a:p>
        </p:txBody>
      </p:sp>
      <p:sp>
        <p:nvSpPr>
          <p:cNvPr id="299" name="Google Shape;299;p17"/>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00" name="Google Shape;300;p17" descr="Picture 7"/>
          <p:cNvPicPr preferRelativeResize="0"/>
          <p:nvPr/>
        </p:nvPicPr>
        <p:blipFill rotWithShape="1">
          <a:blip r:embed="rId3">
            <a:alphaModFix/>
          </a:blip>
          <a:srcRect/>
          <a:stretch/>
        </p:blipFill>
        <p:spPr>
          <a:xfrm>
            <a:off x="525116" y="233408"/>
            <a:ext cx="918303" cy="922918"/>
          </a:xfrm>
          <a:prstGeom prst="rect">
            <a:avLst/>
          </a:prstGeom>
          <a:noFill/>
          <a:ln>
            <a:noFill/>
          </a:ln>
        </p:spPr>
      </p:pic>
      <p:sp>
        <p:nvSpPr>
          <p:cNvPr id="301" name="Google Shape;301;p17"/>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02" name="Google Shape;302;p17"/>
          <p:cNvSpPr txBox="1"/>
          <p:nvPr/>
        </p:nvSpPr>
        <p:spPr>
          <a:xfrm>
            <a:off x="2926080" y="6441710"/>
            <a:ext cx="838635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6"/>
        <p:cNvGrpSpPr/>
        <p:nvPr/>
      </p:nvGrpSpPr>
      <p:grpSpPr>
        <a:xfrm>
          <a:off x="0" y="0"/>
          <a:ext cx="0" cy="0"/>
          <a:chOff x="0" y="0"/>
          <a:chExt cx="0" cy="0"/>
        </a:xfrm>
      </p:grpSpPr>
      <p:sp>
        <p:nvSpPr>
          <p:cNvPr id="307" name="Google Shape;307;p1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08" name="Google Shape;308;p18"/>
          <p:cNvSpPr txBox="1">
            <a:spLocks noGrp="1"/>
          </p:cNvSpPr>
          <p:nvPr>
            <p:ph type="title"/>
          </p:nvPr>
        </p:nvSpPr>
        <p:spPr>
          <a:xfrm>
            <a:off x="1193538" y="685878"/>
            <a:ext cx="6247722" cy="1283119"/>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ts val="3600"/>
              <a:buFont typeface="Arial"/>
              <a:buNone/>
            </a:pPr>
            <a:r>
              <a:rPr lang="en-US" sz="3600" dirty="0">
                <a:latin typeface="Arial"/>
                <a:ea typeface="Arial"/>
                <a:cs typeface="Arial"/>
                <a:sym typeface="Arial"/>
              </a:rPr>
              <a:t>Results</a:t>
            </a:r>
            <a:br>
              <a:rPr lang="hu-HU" sz="3600" dirty="0">
                <a:latin typeface="Arial"/>
                <a:ea typeface="Arial"/>
                <a:cs typeface="Arial"/>
                <a:sym typeface="Arial"/>
              </a:rPr>
            </a:br>
            <a:br>
              <a:rPr lang="hu-HU" sz="3600" dirty="0">
                <a:latin typeface="Arial"/>
                <a:ea typeface="Arial"/>
                <a:cs typeface="Arial"/>
                <a:sym typeface="Arial"/>
              </a:rPr>
            </a:br>
            <a:r>
              <a:rPr lang="en-US" sz="3600" dirty="0">
                <a:latin typeface="Arial"/>
                <a:ea typeface="Arial"/>
                <a:cs typeface="Arial"/>
                <a:sym typeface="Arial"/>
              </a:rPr>
              <a:t> </a:t>
            </a:r>
            <a:endParaRPr dirty="0">
              <a:latin typeface="Arial"/>
              <a:ea typeface="Arial"/>
              <a:cs typeface="Arial"/>
              <a:sym typeface="Arial"/>
            </a:endParaRPr>
          </a:p>
        </p:txBody>
      </p:sp>
      <p:sp>
        <p:nvSpPr>
          <p:cNvPr id="309" name="Google Shape;309;p18"/>
          <p:cNvSpPr txBox="1">
            <a:spLocks noGrp="1"/>
          </p:cNvSpPr>
          <p:nvPr>
            <p:ph type="body" idx="1"/>
          </p:nvPr>
        </p:nvSpPr>
        <p:spPr>
          <a:xfrm>
            <a:off x="1298332" y="1508759"/>
            <a:ext cx="6401559" cy="3840481"/>
          </a:xfrm>
          <a:prstGeom prst="rect">
            <a:avLst/>
          </a:prstGeom>
          <a:noFill/>
          <a:ln>
            <a:noFill/>
          </a:ln>
        </p:spPr>
        <p:txBody>
          <a:bodyPr spcFirstLastPara="1" wrap="square" lIns="91425" tIns="45700" rIns="91425" bIns="45700" anchor="t" anchorCtr="0">
            <a:noAutofit/>
          </a:bodyPr>
          <a:lstStyle/>
          <a:p>
            <a:pPr marL="0" indent="0">
              <a:buSzPts val="1600"/>
              <a:buNone/>
            </a:pPr>
            <a:endParaRPr lang="hu-HU" sz="2000" b="1" dirty="0"/>
          </a:p>
          <a:p>
            <a:pPr marL="0" lvl="0" indent="0" algn="l" rtl="0">
              <a:lnSpc>
                <a:spcPct val="90000"/>
              </a:lnSpc>
              <a:spcBef>
                <a:spcPts val="1000"/>
              </a:spcBef>
              <a:spcAft>
                <a:spcPts val="0"/>
              </a:spcAft>
              <a:buClr>
                <a:schemeClr val="dk1"/>
              </a:buClr>
              <a:buSzPts val="1600"/>
              <a:buNone/>
            </a:pPr>
            <a:r>
              <a:rPr lang="hu-HU" sz="1600" dirty="0" err="1">
                <a:latin typeface="Calibri" panose="020F0502020204030204" pitchFamily="34" charset="0"/>
                <a:ea typeface="Sorts Mill Goudy"/>
                <a:cs typeface="Calibri" panose="020F0502020204030204" pitchFamily="34" charset="0"/>
                <a:sym typeface="Sorts Mill Goudy"/>
              </a:rPr>
              <a:t>After</a:t>
            </a:r>
            <a:r>
              <a:rPr lang="hu-HU" sz="1600" dirty="0">
                <a:latin typeface="Calibri" panose="020F0502020204030204" pitchFamily="34" charset="0"/>
                <a:ea typeface="Sorts Mill Goudy"/>
                <a:cs typeface="Calibri" panose="020F0502020204030204" pitchFamily="34" charset="0"/>
                <a:sym typeface="Sorts Mill Goudy"/>
              </a:rPr>
              <a:t> 1 </a:t>
            </a:r>
            <a:r>
              <a:rPr lang="hu-HU" sz="1600" dirty="0" err="1">
                <a:latin typeface="Calibri" panose="020F0502020204030204" pitchFamily="34" charset="0"/>
                <a:ea typeface="Sorts Mill Goudy"/>
                <a:cs typeface="Calibri" panose="020F0502020204030204" pitchFamily="34" charset="0"/>
                <a:sym typeface="Sorts Mill Goudy"/>
              </a:rPr>
              <a:t>month</a:t>
            </a:r>
            <a:r>
              <a:rPr lang="hu-HU" sz="1600" dirty="0">
                <a:latin typeface="Calibri" panose="020F0502020204030204" pitchFamily="34" charset="0"/>
                <a:ea typeface="Sorts Mill Goudy"/>
                <a:cs typeface="Calibri" panose="020F0502020204030204" pitchFamily="34" charset="0"/>
                <a:sym typeface="Sorts Mill Goudy"/>
              </a:rPr>
              <a:t>:</a:t>
            </a:r>
          </a:p>
          <a:p>
            <a:pPr marL="0" lvl="0" indent="0">
              <a:buSzPts val="1600"/>
              <a:buNone/>
            </a:pPr>
            <a:r>
              <a:rPr lang="hu-HU" sz="1600" dirty="0" err="1">
                <a:latin typeface="Calibri" panose="020F0502020204030204" pitchFamily="34" charset="0"/>
                <a:ea typeface="Calibri" panose="020F0502020204030204" pitchFamily="34" charset="0"/>
                <a:cs typeface="Times New Roman" panose="02020603050405020304" pitchFamily="18" charset="0"/>
              </a:rPr>
              <a:t>Her</a:t>
            </a:r>
            <a:r>
              <a:rPr lang="hu-HU" sz="1600" dirty="0">
                <a:latin typeface="Calibri" panose="020F0502020204030204" pitchFamily="34" charset="0"/>
                <a:ea typeface="Calibri" panose="020F0502020204030204" pitchFamily="34" charset="0"/>
                <a:cs typeface="Times New Roman" panose="02020603050405020304" pitchFamily="18" charset="0"/>
              </a:rPr>
              <a:t> </a:t>
            </a:r>
            <a:r>
              <a:rPr lang="hu-HU" sz="1600" dirty="0" err="1">
                <a:latin typeface="Calibri" panose="020F0502020204030204" pitchFamily="34" charset="0"/>
                <a:ea typeface="Calibri" panose="020F0502020204030204" pitchFamily="34" charset="0"/>
                <a:cs typeface="Times New Roman" panose="02020603050405020304" pitchFamily="18" charset="0"/>
              </a:rPr>
              <a:t>bloating</a:t>
            </a:r>
            <a:r>
              <a:rPr lang="hu-HU" sz="1600" dirty="0">
                <a:latin typeface="Calibri" panose="020F0502020204030204" pitchFamily="34" charset="0"/>
                <a:ea typeface="Calibri" panose="020F0502020204030204" pitchFamily="34" charset="0"/>
                <a:cs typeface="Times New Roman" panose="02020603050405020304" pitchFamily="18" charset="0"/>
              </a:rPr>
              <a:t>, </a:t>
            </a:r>
            <a:r>
              <a:rPr lang="hu-HU" sz="1600" dirty="0" err="1">
                <a:latin typeface="Calibri" panose="020F0502020204030204" pitchFamily="34" charset="0"/>
                <a:ea typeface="Calibri" panose="020F0502020204030204" pitchFamily="34" charset="0"/>
                <a:cs typeface="Times New Roman" panose="02020603050405020304" pitchFamily="18" charset="0"/>
              </a:rPr>
              <a:t>abdominal</a:t>
            </a:r>
            <a:r>
              <a:rPr lang="hu-HU" sz="1600" dirty="0">
                <a:latin typeface="Calibri" panose="020F0502020204030204" pitchFamily="34" charset="0"/>
                <a:ea typeface="Calibri" panose="020F0502020204030204" pitchFamily="34" charset="0"/>
                <a:cs typeface="Times New Roman" panose="02020603050405020304" pitchFamily="18" charset="0"/>
              </a:rPr>
              <a:t> </a:t>
            </a:r>
            <a:r>
              <a:rPr lang="hu-HU" sz="1600" dirty="0" err="1">
                <a:latin typeface="Calibri" panose="020F0502020204030204" pitchFamily="34" charset="0"/>
                <a:ea typeface="Calibri" panose="020F0502020204030204" pitchFamily="34" charset="0"/>
                <a:cs typeface="Times New Roman" panose="02020603050405020304" pitchFamily="18" charset="0"/>
              </a:rPr>
              <a:t>pain</a:t>
            </a:r>
            <a:r>
              <a:rPr lang="hu-HU" sz="1600" dirty="0">
                <a:latin typeface="Calibri" panose="020F0502020204030204" pitchFamily="34" charset="0"/>
                <a:ea typeface="Calibri" panose="020F0502020204030204" pitchFamily="34" charset="0"/>
                <a:cs typeface="Times New Roman" panose="02020603050405020304" pitchFamily="18" charset="0"/>
              </a:rPr>
              <a:t>, </a:t>
            </a:r>
            <a:r>
              <a:rPr lang="hu-HU" sz="1600" dirty="0" err="1">
                <a:latin typeface="Calibri" panose="020F0502020204030204" pitchFamily="34" charset="0"/>
                <a:ea typeface="Calibri" panose="020F0502020204030204" pitchFamily="34" charset="0"/>
                <a:cs typeface="Times New Roman" panose="02020603050405020304" pitchFamily="18" charset="0"/>
              </a:rPr>
              <a:t>gas</a:t>
            </a:r>
            <a:r>
              <a:rPr lang="hu-HU" sz="1600" dirty="0">
                <a:latin typeface="Calibri" panose="020F0502020204030204" pitchFamily="34" charset="0"/>
                <a:ea typeface="Calibri" panose="020F0502020204030204" pitchFamily="34" charset="0"/>
                <a:cs typeface="Times New Roman" panose="02020603050405020304" pitchFamily="18" charset="0"/>
              </a:rPr>
              <a:t>, and </a:t>
            </a:r>
            <a:r>
              <a:rPr lang="hu-HU" sz="1600" dirty="0" err="1">
                <a:latin typeface="Calibri" panose="020F0502020204030204" pitchFamily="34" charset="0"/>
                <a:ea typeface="Calibri" panose="020F0502020204030204" pitchFamily="34" charset="0"/>
                <a:cs typeface="Times New Roman" panose="02020603050405020304" pitchFamily="18" charset="0"/>
              </a:rPr>
              <a:t>diarrhea</a:t>
            </a:r>
            <a:r>
              <a:rPr lang="hu-HU" sz="1600" dirty="0">
                <a:latin typeface="Calibri" panose="020F0502020204030204" pitchFamily="34" charset="0"/>
                <a:ea typeface="Calibri" panose="020F0502020204030204" pitchFamily="34" charset="0"/>
                <a:cs typeface="Times New Roman" panose="02020603050405020304" pitchFamily="18" charset="0"/>
              </a:rPr>
              <a:t> </a:t>
            </a:r>
            <a:r>
              <a:rPr lang="hu-HU" sz="1600" dirty="0" err="1">
                <a:latin typeface="Calibri" panose="020F0502020204030204" pitchFamily="34" charset="0"/>
                <a:ea typeface="Calibri" panose="020F0502020204030204" pitchFamily="34" charset="0"/>
                <a:cs typeface="Times New Roman" panose="02020603050405020304" pitchFamily="18" charset="0"/>
              </a:rPr>
              <a:t>became</a:t>
            </a:r>
            <a:r>
              <a:rPr lang="hu-HU" sz="1600" dirty="0">
                <a:latin typeface="Calibri" panose="020F0502020204030204" pitchFamily="34" charset="0"/>
                <a:ea typeface="Calibri" panose="020F0502020204030204" pitchFamily="34" charset="0"/>
                <a:cs typeface="Times New Roman" panose="02020603050405020304" pitchFamily="18" charset="0"/>
              </a:rPr>
              <a:t> less </a:t>
            </a:r>
            <a:r>
              <a:rPr lang="hu-HU" sz="1600" dirty="0" err="1">
                <a:latin typeface="Calibri" panose="020F0502020204030204" pitchFamily="34" charset="0"/>
                <a:ea typeface="Calibri" panose="020F0502020204030204" pitchFamily="34" charset="0"/>
                <a:cs typeface="Times New Roman" panose="02020603050405020304" pitchFamily="18" charset="0"/>
              </a:rPr>
              <a:t>frequent</a:t>
            </a:r>
            <a:r>
              <a:rPr lang="hu-HU" sz="1600" dirty="0">
                <a:latin typeface="Calibri" panose="020F0502020204030204" pitchFamily="34" charset="0"/>
                <a:ea typeface="Calibri" panose="020F0502020204030204" pitchFamily="34" charset="0"/>
                <a:cs typeface="Times New Roman" panose="02020603050405020304" pitchFamily="18" charset="0"/>
              </a:rPr>
              <a:t>, and </a:t>
            </a:r>
            <a:r>
              <a:rPr lang="hu-HU" sz="1600" dirty="0" err="1">
                <a:latin typeface="Calibri" panose="020F0502020204030204" pitchFamily="34" charset="0"/>
                <a:ea typeface="Calibri" panose="020F0502020204030204" pitchFamily="34" charset="0"/>
                <a:cs typeface="Times New Roman" panose="02020603050405020304" pitchFamily="18" charset="0"/>
              </a:rPr>
              <a:t>her</a:t>
            </a:r>
            <a:r>
              <a:rPr lang="hu-HU" sz="1600" dirty="0">
                <a:latin typeface="Calibri" panose="020F0502020204030204" pitchFamily="34" charset="0"/>
                <a:ea typeface="Calibri" panose="020F0502020204030204" pitchFamily="34" charset="0"/>
                <a:cs typeface="Times New Roman" panose="02020603050405020304" pitchFamily="18" charset="0"/>
              </a:rPr>
              <a:t> </a:t>
            </a:r>
            <a:r>
              <a:rPr lang="hu-HU" sz="1600" dirty="0" err="1">
                <a:latin typeface="Calibri" panose="020F0502020204030204" pitchFamily="34" charset="0"/>
                <a:ea typeface="Calibri" panose="020F0502020204030204" pitchFamily="34" charset="0"/>
                <a:cs typeface="Times New Roman" panose="02020603050405020304" pitchFamily="18" charset="0"/>
              </a:rPr>
              <a:t>headaches</a:t>
            </a:r>
            <a:r>
              <a:rPr lang="hu-HU" sz="1600" dirty="0">
                <a:latin typeface="Calibri" panose="020F0502020204030204" pitchFamily="34" charset="0"/>
                <a:ea typeface="Calibri" panose="020F0502020204030204" pitchFamily="34" charset="0"/>
                <a:cs typeface="Times New Roman" panose="02020603050405020304" pitchFamily="18" charset="0"/>
              </a:rPr>
              <a:t> </a:t>
            </a:r>
            <a:r>
              <a:rPr lang="hu-HU" sz="1600" dirty="0" err="1">
                <a:latin typeface="Calibri" panose="020F0502020204030204" pitchFamily="34" charset="0"/>
                <a:ea typeface="Calibri" panose="020F0502020204030204" pitchFamily="34" charset="0"/>
                <a:cs typeface="Times New Roman" panose="02020603050405020304" pitchFamily="18" charset="0"/>
              </a:rPr>
              <a:t>occurred</a:t>
            </a:r>
            <a:r>
              <a:rPr lang="hu-HU" sz="1600" dirty="0">
                <a:latin typeface="Calibri" panose="020F0502020204030204" pitchFamily="34" charset="0"/>
                <a:ea typeface="Calibri" panose="020F0502020204030204" pitchFamily="34" charset="0"/>
                <a:cs typeface="Times New Roman" panose="02020603050405020304" pitchFamily="18" charset="0"/>
              </a:rPr>
              <a:t> less </a:t>
            </a:r>
            <a:r>
              <a:rPr lang="hu-HU" sz="1600" dirty="0" err="1">
                <a:latin typeface="Calibri" panose="020F0502020204030204" pitchFamily="34" charset="0"/>
                <a:ea typeface="Calibri" panose="020F0502020204030204" pitchFamily="34" charset="0"/>
                <a:cs typeface="Times New Roman" panose="02020603050405020304" pitchFamily="18" charset="0"/>
              </a:rPr>
              <a:t>often</a:t>
            </a:r>
            <a:r>
              <a:rPr lang="hu-HU" sz="1600" dirty="0">
                <a:latin typeface="Calibri" panose="020F0502020204030204" pitchFamily="34" charset="0"/>
                <a:ea typeface="Calibri" panose="020F0502020204030204" pitchFamily="34" charset="0"/>
                <a:cs typeface="Times New Roman" panose="02020603050405020304" pitchFamily="18" charset="0"/>
              </a:rPr>
              <a:t>. </a:t>
            </a:r>
          </a:p>
          <a:p>
            <a:pPr marL="0" lvl="0" indent="0">
              <a:buSzPts val="1600"/>
              <a:buNone/>
            </a:pPr>
            <a:endParaRPr lang="hu-HU" sz="1600" dirty="0">
              <a:latin typeface="Calibri" panose="020F0502020204030204" pitchFamily="34" charset="0"/>
              <a:ea typeface="Sorts Mill Goudy"/>
              <a:cs typeface="Times New Roman" panose="02020603050405020304" pitchFamily="18" charset="0"/>
              <a:sym typeface="Sorts Mill Goudy"/>
            </a:endParaRPr>
          </a:p>
          <a:p>
            <a:pPr marL="0" lvl="0" indent="0">
              <a:lnSpc>
                <a:spcPct val="100000"/>
              </a:lnSpc>
              <a:spcBef>
                <a:spcPts val="600"/>
              </a:spcBef>
              <a:buClr>
                <a:srgbClr val="000000"/>
              </a:buClr>
              <a:buNone/>
            </a:pPr>
            <a:r>
              <a:rPr lang="hu-HU" sz="1600" dirty="0" err="1">
                <a:solidFill>
                  <a:srgbClr val="000000"/>
                </a:solidFill>
                <a:latin typeface="Calibri" panose="020F0502020204030204" pitchFamily="34" charset="0"/>
                <a:cs typeface="Calibri" panose="020F0502020204030204" pitchFamily="34" charset="0"/>
              </a:rPr>
              <a:t>After</a:t>
            </a:r>
            <a:r>
              <a:rPr lang="hu-HU" sz="1600" dirty="0">
                <a:solidFill>
                  <a:srgbClr val="000000"/>
                </a:solidFill>
                <a:latin typeface="Calibri" panose="020F0502020204030204" pitchFamily="34" charset="0"/>
                <a:cs typeface="Calibri" panose="020F0502020204030204" pitchFamily="34" charset="0"/>
              </a:rPr>
              <a:t> 2 </a:t>
            </a:r>
            <a:r>
              <a:rPr lang="hu-HU" sz="1600" dirty="0" err="1">
                <a:solidFill>
                  <a:srgbClr val="000000"/>
                </a:solidFill>
                <a:latin typeface="Calibri" panose="020F0502020204030204" pitchFamily="34" charset="0"/>
                <a:cs typeface="Calibri" panose="020F0502020204030204" pitchFamily="34" charset="0"/>
              </a:rPr>
              <a:t>months</a:t>
            </a:r>
            <a:r>
              <a:rPr lang="hu-HU" sz="1600" dirty="0">
                <a:solidFill>
                  <a:srgbClr val="000000"/>
                </a:solidFill>
                <a:latin typeface="Calibri" panose="020F0502020204030204" pitchFamily="34" charset="0"/>
                <a:cs typeface="Calibri" panose="020F0502020204030204" pitchFamily="34" charset="0"/>
              </a:rPr>
              <a:t>:</a:t>
            </a:r>
          </a:p>
          <a:p>
            <a:pPr marL="0" lvl="0" indent="0">
              <a:lnSpc>
                <a:spcPct val="100000"/>
              </a:lnSpc>
              <a:spcBef>
                <a:spcPts val="600"/>
              </a:spcBef>
              <a:buClr>
                <a:srgbClr val="000000"/>
              </a:buClr>
              <a:buNone/>
            </a:pPr>
            <a:r>
              <a:rPr lang="en-US" sz="1600" dirty="0">
                <a:solidFill>
                  <a:srgbClr val="000000"/>
                </a:solidFill>
                <a:latin typeface="Calibri" panose="020F0502020204030204" pitchFamily="34" charset="0"/>
                <a:cs typeface="Calibri" panose="020F0502020204030204" pitchFamily="34" charset="0"/>
              </a:rPr>
              <a:t>Her symptoms are completely gone</a:t>
            </a:r>
            <a:r>
              <a:rPr lang="hu-HU" sz="1600" dirty="0">
                <a:solidFill>
                  <a:srgbClr val="000000"/>
                </a:solidFill>
                <a:latin typeface="Calibri" panose="020F0502020204030204" pitchFamily="34" charset="0"/>
                <a:cs typeface="Calibri" panose="020F0502020204030204" pitchFamily="34" charset="0"/>
              </a:rPr>
              <a:t>.</a:t>
            </a:r>
          </a:p>
          <a:p>
            <a:pPr marL="0" lvl="0" indent="0">
              <a:lnSpc>
                <a:spcPct val="100000"/>
              </a:lnSpc>
              <a:spcBef>
                <a:spcPts val="600"/>
              </a:spcBef>
              <a:buClr>
                <a:srgbClr val="000000"/>
              </a:buClr>
              <a:buNone/>
            </a:pPr>
            <a:r>
              <a:rPr lang="hu-HU" sz="1600" dirty="0" err="1">
                <a:latin typeface="Calibri" panose="020F0502020204030204" pitchFamily="34" charset="0"/>
                <a:ea typeface="Calibri" panose="020F0502020204030204" pitchFamily="34" charset="0"/>
                <a:cs typeface="Times New Roman" panose="02020603050405020304" pitchFamily="18" charset="0"/>
              </a:rPr>
              <a:t>Her</a:t>
            </a:r>
            <a:r>
              <a:rPr lang="hu-HU" sz="1600" dirty="0">
                <a:latin typeface="Calibri" panose="020F0502020204030204" pitchFamily="34" charset="0"/>
                <a:ea typeface="Calibri" panose="020F0502020204030204" pitchFamily="34" charset="0"/>
                <a:cs typeface="Times New Roman" panose="02020603050405020304" pitchFamily="18" charset="0"/>
              </a:rPr>
              <a:t> </a:t>
            </a:r>
            <a:r>
              <a:rPr lang="hu-HU" sz="1600" dirty="0" err="1">
                <a:latin typeface="Calibri" panose="020F0502020204030204" pitchFamily="34" charset="0"/>
                <a:ea typeface="Calibri" panose="020F0502020204030204" pitchFamily="34" charset="0"/>
                <a:cs typeface="Times New Roman" panose="02020603050405020304" pitchFamily="18" charset="0"/>
              </a:rPr>
              <a:t>quality</a:t>
            </a:r>
            <a:r>
              <a:rPr lang="hu-HU" sz="1600" dirty="0">
                <a:latin typeface="Calibri" panose="020F0502020204030204" pitchFamily="34" charset="0"/>
                <a:ea typeface="Calibri" panose="020F0502020204030204" pitchFamily="34" charset="0"/>
                <a:cs typeface="Times New Roman" panose="02020603050405020304" pitchFamily="18" charset="0"/>
              </a:rPr>
              <a:t> of life </a:t>
            </a:r>
            <a:r>
              <a:rPr lang="hu-HU" sz="1600" dirty="0" err="1">
                <a:latin typeface="Calibri" panose="020F0502020204030204" pitchFamily="34" charset="0"/>
                <a:ea typeface="Calibri" panose="020F0502020204030204" pitchFamily="34" charset="0"/>
                <a:cs typeface="Times New Roman" panose="02020603050405020304" pitchFamily="18" charset="0"/>
              </a:rPr>
              <a:t>improved</a:t>
            </a:r>
            <a:r>
              <a:rPr lang="hu-HU" sz="1600" dirty="0">
                <a:latin typeface="Calibri" panose="020F0502020204030204" pitchFamily="34" charset="0"/>
                <a:ea typeface="Calibri" panose="020F0502020204030204" pitchFamily="34" charset="0"/>
                <a:cs typeface="Times New Roman" panose="02020603050405020304" pitchFamily="18" charset="0"/>
              </a:rPr>
              <a:t>, and </a:t>
            </a:r>
            <a:r>
              <a:rPr lang="hu-HU" sz="1600" dirty="0" err="1">
                <a:latin typeface="Calibri" panose="020F0502020204030204" pitchFamily="34" charset="0"/>
                <a:ea typeface="Calibri" panose="020F0502020204030204" pitchFamily="34" charset="0"/>
                <a:cs typeface="Times New Roman" panose="02020603050405020304" pitchFamily="18" charset="0"/>
              </a:rPr>
              <a:t>she</a:t>
            </a:r>
            <a:r>
              <a:rPr lang="hu-HU" sz="1600" dirty="0">
                <a:latin typeface="Calibri" panose="020F0502020204030204" pitchFamily="34" charset="0"/>
                <a:ea typeface="Calibri" panose="020F0502020204030204" pitchFamily="34" charset="0"/>
                <a:cs typeface="Times New Roman" panose="02020603050405020304" pitchFamily="18" charset="0"/>
              </a:rPr>
              <a:t> </a:t>
            </a:r>
            <a:r>
              <a:rPr lang="hu-HU" sz="1600" dirty="0" err="1">
                <a:latin typeface="Calibri" panose="020F0502020204030204" pitchFamily="34" charset="0"/>
                <a:ea typeface="Calibri" panose="020F0502020204030204" pitchFamily="34" charset="0"/>
                <a:cs typeface="Times New Roman" panose="02020603050405020304" pitchFamily="18" charset="0"/>
              </a:rPr>
              <a:t>was</a:t>
            </a:r>
            <a:r>
              <a:rPr lang="hu-HU" sz="1600" dirty="0">
                <a:latin typeface="Calibri" panose="020F0502020204030204" pitchFamily="34" charset="0"/>
                <a:ea typeface="Calibri" panose="020F0502020204030204" pitchFamily="34" charset="0"/>
                <a:cs typeface="Times New Roman" panose="02020603050405020304" pitchFamily="18" charset="0"/>
              </a:rPr>
              <a:t> </a:t>
            </a:r>
            <a:r>
              <a:rPr lang="hu-HU" sz="1600" dirty="0" err="1">
                <a:latin typeface="Calibri" panose="020F0502020204030204" pitchFamily="34" charset="0"/>
                <a:ea typeface="Calibri" panose="020F0502020204030204" pitchFamily="34" charset="0"/>
                <a:cs typeface="Times New Roman" panose="02020603050405020304" pitchFamily="18" charset="0"/>
              </a:rPr>
              <a:t>able</a:t>
            </a:r>
            <a:r>
              <a:rPr lang="hu-HU" sz="1600" dirty="0">
                <a:latin typeface="Calibri" panose="020F0502020204030204" pitchFamily="34" charset="0"/>
                <a:ea typeface="Calibri" panose="020F0502020204030204" pitchFamily="34" charset="0"/>
                <a:cs typeface="Times New Roman" panose="02020603050405020304" pitchFamily="18" charset="0"/>
              </a:rPr>
              <a:t> </a:t>
            </a:r>
            <a:r>
              <a:rPr lang="hu-HU" sz="1600" dirty="0" err="1">
                <a:latin typeface="Calibri" panose="020F0502020204030204" pitchFamily="34" charset="0"/>
                <a:ea typeface="Calibri" panose="020F0502020204030204" pitchFamily="34" charset="0"/>
                <a:cs typeface="Times New Roman" panose="02020603050405020304" pitchFamily="18" charset="0"/>
              </a:rPr>
              <a:t>to</a:t>
            </a:r>
            <a:r>
              <a:rPr lang="hu-HU" sz="1600" dirty="0">
                <a:latin typeface="Calibri" panose="020F0502020204030204" pitchFamily="34" charset="0"/>
                <a:ea typeface="Calibri" panose="020F0502020204030204" pitchFamily="34" charset="0"/>
                <a:cs typeface="Times New Roman" panose="02020603050405020304" pitchFamily="18" charset="0"/>
              </a:rPr>
              <a:t> </a:t>
            </a:r>
            <a:r>
              <a:rPr lang="hu-HU" sz="1600" dirty="0" err="1">
                <a:latin typeface="Calibri" panose="020F0502020204030204" pitchFamily="34" charset="0"/>
                <a:ea typeface="Calibri" panose="020F0502020204030204" pitchFamily="34" charset="0"/>
                <a:cs typeface="Times New Roman" panose="02020603050405020304" pitchFamily="18" charset="0"/>
              </a:rPr>
              <a:t>return</a:t>
            </a:r>
            <a:r>
              <a:rPr lang="hu-HU" sz="1600" dirty="0">
                <a:latin typeface="Calibri" panose="020F0502020204030204" pitchFamily="34" charset="0"/>
                <a:ea typeface="Calibri" panose="020F0502020204030204" pitchFamily="34" charset="0"/>
                <a:cs typeface="Times New Roman" panose="02020603050405020304" pitchFamily="18" charset="0"/>
              </a:rPr>
              <a:t> </a:t>
            </a:r>
            <a:r>
              <a:rPr lang="hu-HU" sz="1600" dirty="0" err="1">
                <a:latin typeface="Calibri" panose="020F0502020204030204" pitchFamily="34" charset="0"/>
                <a:ea typeface="Calibri" panose="020F0502020204030204" pitchFamily="34" charset="0"/>
                <a:cs typeface="Times New Roman" panose="02020603050405020304" pitchFamily="18" charset="0"/>
              </a:rPr>
              <a:t>to</a:t>
            </a:r>
            <a:r>
              <a:rPr lang="hu-HU" sz="1600" dirty="0">
                <a:latin typeface="Calibri" panose="020F0502020204030204" pitchFamily="34" charset="0"/>
                <a:ea typeface="Calibri" panose="020F0502020204030204" pitchFamily="34" charset="0"/>
                <a:cs typeface="Times New Roman" panose="02020603050405020304" pitchFamily="18" charset="0"/>
              </a:rPr>
              <a:t> </a:t>
            </a:r>
            <a:r>
              <a:rPr lang="hu-HU" sz="1600" dirty="0" err="1">
                <a:latin typeface="Calibri" panose="020F0502020204030204" pitchFamily="34" charset="0"/>
                <a:ea typeface="Calibri" panose="020F0502020204030204" pitchFamily="34" charset="0"/>
                <a:cs typeface="Times New Roman" panose="02020603050405020304" pitchFamily="18" charset="0"/>
              </a:rPr>
              <a:t>work</a:t>
            </a:r>
            <a:r>
              <a:rPr lang="hu-HU" sz="1600" dirty="0">
                <a:latin typeface="Calibri" panose="020F0502020204030204" pitchFamily="34" charset="0"/>
                <a:ea typeface="Calibri" panose="020F0502020204030204" pitchFamily="34" charset="0"/>
                <a:cs typeface="Times New Roman" panose="02020603050405020304" pitchFamily="18" charset="0"/>
              </a:rPr>
              <a:t> </a:t>
            </a:r>
            <a:r>
              <a:rPr lang="hu-HU" sz="1600" dirty="0" err="1">
                <a:latin typeface="Calibri" panose="020F0502020204030204" pitchFamily="34" charset="0"/>
                <a:ea typeface="Calibri" panose="020F0502020204030204" pitchFamily="34" charset="0"/>
                <a:cs typeface="Times New Roman" panose="02020603050405020304" pitchFamily="18" charset="0"/>
              </a:rPr>
              <a:t>without</a:t>
            </a:r>
            <a:r>
              <a:rPr lang="hu-HU" sz="1600" dirty="0">
                <a:latin typeface="Calibri" panose="020F0502020204030204" pitchFamily="34" charset="0"/>
                <a:ea typeface="Calibri" panose="020F0502020204030204" pitchFamily="34" charset="0"/>
                <a:cs typeface="Times New Roman" panose="02020603050405020304" pitchFamily="18" charset="0"/>
              </a:rPr>
              <a:t> </a:t>
            </a:r>
            <a:r>
              <a:rPr lang="hu-HU" sz="1600" dirty="0" err="1">
                <a:latin typeface="Calibri" panose="020F0502020204030204" pitchFamily="34" charset="0"/>
                <a:ea typeface="Calibri" panose="020F0502020204030204" pitchFamily="34" charset="0"/>
                <a:cs typeface="Times New Roman" panose="02020603050405020304" pitchFamily="18" charset="0"/>
              </a:rPr>
              <a:t>disruptions</a:t>
            </a:r>
            <a:r>
              <a:rPr lang="hu-HU" sz="1600" dirty="0">
                <a:latin typeface="Calibri" panose="020F0502020204030204" pitchFamily="34" charset="0"/>
                <a:ea typeface="Calibri" panose="020F0502020204030204" pitchFamily="34" charset="0"/>
                <a:cs typeface="Times New Roman" panose="02020603050405020304" pitchFamily="18" charset="0"/>
              </a:rPr>
              <a:t>.</a:t>
            </a:r>
          </a:p>
          <a:p>
            <a:pPr marL="0" lvl="0" indent="0">
              <a:lnSpc>
                <a:spcPct val="100000"/>
              </a:lnSpc>
              <a:spcBef>
                <a:spcPts val="600"/>
              </a:spcBef>
              <a:buClr>
                <a:srgbClr val="000000"/>
              </a:buClr>
              <a:buNone/>
            </a:pPr>
            <a:r>
              <a:rPr lang="en-US" sz="1600" dirty="0">
                <a:latin typeface="Calibri" panose="020F0502020204030204" pitchFamily="34" charset="0"/>
                <a:ea typeface="Calibri" panose="020F0502020204030204" pitchFamily="34" charset="0"/>
                <a:cs typeface="Times New Roman" panose="02020603050405020304" pitchFamily="18" charset="0"/>
              </a:rPr>
              <a:t>The iron</a:t>
            </a:r>
            <a:r>
              <a:rPr lang="hu-HU" sz="1600" dirty="0">
                <a:latin typeface="Calibri" panose="020F0502020204030204" pitchFamily="34" charset="0"/>
                <a:ea typeface="Calibri" panose="020F0502020204030204" pitchFamily="34" charset="0"/>
                <a:cs typeface="Times New Roman" panose="02020603050405020304" pitchFamily="18" charset="0"/>
              </a:rPr>
              <a:t> </a:t>
            </a:r>
            <a:r>
              <a:rPr lang="en-US" sz="1600" dirty="0">
                <a:latin typeface="Calibri" panose="020F0502020204030204" pitchFamily="34" charset="0"/>
                <a:ea typeface="Calibri" panose="020F0502020204030204" pitchFamily="34" charset="0"/>
                <a:cs typeface="Times New Roman" panose="02020603050405020304" pitchFamily="18" charset="0"/>
              </a:rPr>
              <a:t>deficiency condition has normalized</a:t>
            </a:r>
            <a:r>
              <a:rPr lang="hu-HU" sz="1600" dirty="0">
                <a:latin typeface="Calibri" panose="020F0502020204030204" pitchFamily="34" charset="0"/>
                <a:ea typeface="Calibri" panose="020F0502020204030204" pitchFamily="34" charset="0"/>
                <a:cs typeface="Times New Roman" panose="02020603050405020304" pitchFamily="18" charset="0"/>
              </a:rPr>
              <a:t>.</a:t>
            </a:r>
          </a:p>
          <a:p>
            <a:pPr marL="0" lvl="0" indent="0">
              <a:lnSpc>
                <a:spcPct val="100000"/>
              </a:lnSpc>
              <a:spcBef>
                <a:spcPts val="600"/>
              </a:spcBef>
              <a:buClr>
                <a:srgbClr val="000000"/>
              </a:buClr>
              <a:buNone/>
            </a:pPr>
            <a:r>
              <a:rPr lang="hu-HU" sz="1500" dirty="0">
                <a:solidFill>
                  <a:srgbClr val="000000"/>
                </a:solidFill>
                <a:latin typeface="Calibri" panose="020F0502020204030204" pitchFamily="34" charset="0"/>
                <a:ea typeface="Calibri" panose="020F0502020204030204" pitchFamily="34" charset="0"/>
                <a:cs typeface="Times New Roman" panose="02020603050405020304" pitchFamily="18" charset="0"/>
              </a:rPr>
              <a:t>Fe: </a:t>
            </a:r>
            <a:r>
              <a:rPr lang="hu-HU" sz="1500" dirty="0">
                <a:solidFill>
                  <a:schemeClr val="tx1"/>
                </a:solidFill>
                <a:latin typeface="Calibri" panose="020F0502020204030204" pitchFamily="34" charset="0"/>
                <a:ea typeface="Calibri" panose="020F0502020204030204" pitchFamily="34" charset="0"/>
                <a:cs typeface="Times New Roman" panose="02020603050405020304" pitchFamily="18" charset="0"/>
              </a:rPr>
              <a:t>11</a:t>
            </a:r>
            <a:r>
              <a:rPr lang="hu-HU" sz="1500" dirty="0">
                <a:solidFill>
                  <a:schemeClr val="accent6"/>
                </a:solidFill>
                <a:latin typeface="Calibri" panose="020F0502020204030204" pitchFamily="34" charset="0"/>
                <a:ea typeface="Calibri" panose="020F0502020204030204" pitchFamily="34" charset="0"/>
                <a:cs typeface="Times New Roman" panose="02020603050405020304" pitchFamily="18" charset="0"/>
              </a:rPr>
              <a:t> </a:t>
            </a:r>
            <a:r>
              <a:rPr lang="hu-HU" sz="15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mikromol</a:t>
            </a:r>
            <a:r>
              <a:rPr lang="hu-HU" sz="1500" dirty="0">
                <a:solidFill>
                  <a:srgbClr val="000000"/>
                </a:solidFill>
                <a:latin typeface="Calibri" panose="020F0502020204030204" pitchFamily="34" charset="0"/>
                <a:ea typeface="Calibri" panose="020F0502020204030204" pitchFamily="34" charset="0"/>
                <a:cs typeface="Times New Roman" panose="02020603050405020304" pitchFamily="18" charset="0"/>
              </a:rPr>
              <a:t>/l  (</a:t>
            </a:r>
            <a:r>
              <a:rPr lang="hu-HU" sz="1500" dirty="0">
                <a:solidFill>
                  <a:srgbClr val="FF0000"/>
                </a:solidFill>
                <a:latin typeface="Calibri" panose="020F0502020204030204" pitchFamily="34" charset="0"/>
                <a:ea typeface="Calibri" panose="020F0502020204030204" pitchFamily="34" charset="0"/>
                <a:cs typeface="Times New Roman" panose="02020603050405020304" pitchFamily="18" charset="0"/>
              </a:rPr>
              <a:t>7,7</a:t>
            </a:r>
            <a:r>
              <a:rPr lang="hu-HU" sz="15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hu-HU" sz="15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norm</a:t>
            </a:r>
            <a:r>
              <a:rPr lang="hu-HU" sz="15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Range:10,7-32,2)</a:t>
            </a:r>
            <a:endParaRPr lang="hu-HU" sz="1600" dirty="0">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0000"/>
              </a:lnSpc>
              <a:spcBef>
                <a:spcPts val="600"/>
              </a:spcBef>
              <a:buClr>
                <a:srgbClr val="000000"/>
              </a:buClr>
              <a:buNone/>
            </a:pPr>
            <a:endParaRPr lang="hu-HU" sz="1600" dirty="0">
              <a:solidFill>
                <a:srgbClr val="000000"/>
              </a:solidFill>
              <a:latin typeface="Calibri" panose="020F0502020204030204" pitchFamily="34" charset="0"/>
              <a:cs typeface="Calibri" panose="020F0502020204030204" pitchFamily="34" charset="0"/>
            </a:endParaRPr>
          </a:p>
          <a:p>
            <a:pPr marL="0" lvl="0" indent="0">
              <a:buSzPts val="1600"/>
              <a:buNone/>
            </a:pPr>
            <a:endParaRPr sz="1600" dirty="0">
              <a:latin typeface="Sorts Mill Goudy"/>
              <a:ea typeface="Sorts Mill Goudy"/>
              <a:cs typeface="Sorts Mill Goudy"/>
              <a:sym typeface="Sorts Mill Goudy"/>
            </a:endParaRPr>
          </a:p>
        </p:txBody>
      </p:sp>
      <p:sp>
        <p:nvSpPr>
          <p:cNvPr id="310" name="Google Shape;310;p18"/>
          <p:cNvSpPr/>
          <p:nvPr/>
        </p:nvSpPr>
        <p:spPr>
          <a:xfrm>
            <a:off x="8219545" y="1333265"/>
            <a:ext cx="2926988" cy="2594434"/>
          </a:xfrm>
          <a:custGeom>
            <a:avLst/>
            <a:gdLst/>
            <a:ahLst/>
            <a:cxnLst/>
            <a:rect l="l" t="t" r="r" b="b"/>
            <a:pathLst>
              <a:path w="2991693" h="2651787" extrusionOk="0">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11" name="Google Shape;311;p18"/>
          <p:cNvSpPr/>
          <p:nvPr/>
        </p:nvSpPr>
        <p:spPr>
          <a:xfrm>
            <a:off x="7575032" y="1327438"/>
            <a:ext cx="675351" cy="595380"/>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12" name="Google Shape;312;p18"/>
          <p:cNvSpPr/>
          <p:nvPr/>
        </p:nvSpPr>
        <p:spPr>
          <a:xfrm>
            <a:off x="8152922" y="1075612"/>
            <a:ext cx="550492" cy="485306"/>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13" name="Google Shape;313;p18"/>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14" name="Google Shape;314;p18" descr="Picture 7"/>
          <p:cNvPicPr preferRelativeResize="0"/>
          <p:nvPr/>
        </p:nvPicPr>
        <p:blipFill rotWithShape="1">
          <a:blip r:embed="rId3">
            <a:alphaModFix/>
          </a:blip>
          <a:srcRect/>
          <a:stretch/>
        </p:blipFill>
        <p:spPr>
          <a:xfrm>
            <a:off x="8517928" y="1560918"/>
            <a:ext cx="2229984" cy="2241191"/>
          </a:xfrm>
          <a:prstGeom prst="rect">
            <a:avLst/>
          </a:prstGeom>
          <a:noFill/>
          <a:ln>
            <a:noFill/>
          </a:ln>
        </p:spPr>
      </p:pic>
      <p:sp>
        <p:nvSpPr>
          <p:cNvPr id="315" name="Google Shape;315;p18"/>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16" name="Google Shape;316;p18"/>
          <p:cNvSpPr txBox="1"/>
          <p:nvPr/>
        </p:nvSpPr>
        <p:spPr>
          <a:xfrm>
            <a:off x="2917372" y="6420849"/>
            <a:ext cx="92746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0"/>
        <p:cNvGrpSpPr/>
        <p:nvPr/>
      </p:nvGrpSpPr>
      <p:grpSpPr>
        <a:xfrm>
          <a:off x="0" y="0"/>
          <a:ext cx="0" cy="0"/>
          <a:chOff x="0" y="0"/>
          <a:chExt cx="0" cy="0"/>
        </a:xfrm>
      </p:grpSpPr>
      <p:sp>
        <p:nvSpPr>
          <p:cNvPr id="9223" name="Rectangle 9222">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225" name="Group 9224">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9226" name="Freeform: Shape 9225">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2" name="Rectangle 9226">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33" name="Rectangle 9228">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1" name="Isosceles Triangle 9230">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Google Shape;321;p19"/>
          <p:cNvSpPr/>
          <p:nvPr/>
        </p:nvSpPr>
        <p:spPr>
          <a:xfrm rot="16200000">
            <a:off x="1359112" y="1183819"/>
            <a:ext cx="2981853" cy="3129753"/>
          </a:xfrm>
          <a:prstGeom prst="downArrow">
            <a:avLst>
              <a:gd name="adj1" fmla="val 100000"/>
              <a:gd name="adj2" fmla="val 15788"/>
            </a:avLst>
          </a:pr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2" name="Google Shape;322;p19"/>
          <p:cNvSpPr txBox="1">
            <a:spLocks noGrp="1"/>
          </p:cNvSpPr>
          <p:nvPr>
            <p:ph type="title" idx="4294967295"/>
          </p:nvPr>
        </p:nvSpPr>
        <p:spPr>
          <a:xfrm>
            <a:off x="1674335" y="1644486"/>
            <a:ext cx="2351405" cy="2278988"/>
          </a:xfrm>
          <a:prstGeom prst="rect">
            <a:avLst/>
          </a:prstGeom>
          <a:noFill/>
          <a:ln>
            <a:noFill/>
          </a:ln>
        </p:spPr>
        <p:txBody>
          <a:bodyPr spcFirstLastPara="1" wrap="square" lIns="91425" tIns="45700" rIns="91425" bIns="45700" anchor="ctr" anchorCtr="0">
            <a:normAutofit/>
          </a:bodyPr>
          <a:lstStyle/>
          <a:p>
            <a:pPr algn="ctr">
              <a:buClr>
                <a:srgbClr val="FFFFFF"/>
              </a:buClr>
              <a:buSzPts val="3600"/>
            </a:pPr>
            <a:r>
              <a:rPr lang="en-US" sz="3204" b="0" i="0" u="none" strike="noStrike" cap="none" dirty="0">
                <a:solidFill>
                  <a:srgbClr val="FFFFFF"/>
                </a:solidFill>
                <a:latin typeface="Calibri"/>
                <a:ea typeface="Calibri"/>
                <a:cs typeface="Calibri"/>
                <a:sym typeface="Calibri"/>
              </a:rPr>
              <a:t>Research Studies </a:t>
            </a:r>
            <a:endParaRPr lang="en-US" dirty="0"/>
          </a:p>
        </p:txBody>
      </p:sp>
      <p:sp>
        <p:nvSpPr>
          <p:cNvPr id="324" name="Google Shape;324;p19"/>
          <p:cNvSpPr/>
          <p:nvPr/>
        </p:nvSpPr>
        <p:spPr>
          <a:xfrm rot="10800000" flipH="1">
            <a:off x="492369" y="6386962"/>
            <a:ext cx="11056164" cy="471037"/>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25" name="Google Shape;325;p19"/>
          <p:cNvSpPr txBox="1"/>
          <p:nvPr/>
        </p:nvSpPr>
        <p:spPr>
          <a:xfrm>
            <a:off x="2459685" y="6430894"/>
            <a:ext cx="8208010" cy="415779"/>
          </a:xfrm>
          <a:prstGeom prst="rect">
            <a:avLst/>
          </a:prstGeom>
          <a:noFill/>
          <a:ln>
            <a:noFill/>
          </a:ln>
        </p:spPr>
        <p:txBody>
          <a:bodyPr spcFirstLastPara="1" wrap="square" lIns="91425" tIns="45700" rIns="91425" bIns="45700" anchor="t" anchorCtr="0">
            <a:spAutoFit/>
          </a:bodyPr>
          <a:lstStyle/>
          <a:p>
            <a:pPr>
              <a:spcAft>
                <a:spcPts val="600"/>
              </a:spcAft>
            </a:pPr>
            <a:r>
              <a:rPr lang="en-US" sz="1602" b="0" i="0" u="none" strike="noStrike" cap="none" dirty="0">
                <a:solidFill>
                  <a:srgbClr val="FEE599"/>
                </a:solidFill>
                <a:latin typeface="Times New Roman"/>
                <a:ea typeface="Arial"/>
                <a:cs typeface="Times New Roman"/>
                <a:sym typeface="Times New Roman"/>
              </a:rPr>
              <a:t>International Science Nutrition Society – CURARE CAUSAM - ISNS 2023 </a:t>
            </a:r>
            <a:endParaRPr lang="en-US" dirty="0"/>
          </a:p>
        </p:txBody>
      </p:sp>
      <p:pic>
        <p:nvPicPr>
          <p:cNvPr id="9218" name="Picture 2" descr="Clinical Trials - Ask Hematologist | Understand Hematology">
            <a:extLst>
              <a:ext uri="{FF2B5EF4-FFF2-40B4-BE49-F238E27FC236}">
                <a16:creationId xmlns:a16="http://schemas.microsoft.com/office/drawing/2014/main" id="{12275A3F-F3F8-ACBE-F8C3-02F41A3DF7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6123" y="874387"/>
            <a:ext cx="6342651" cy="4186150"/>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314;p18" descr="Picture 7">
            <a:extLst>
              <a:ext uri="{FF2B5EF4-FFF2-40B4-BE49-F238E27FC236}">
                <a16:creationId xmlns:a16="http://schemas.microsoft.com/office/drawing/2014/main" id="{7EA4A7EA-2EAC-26ED-4F17-8854072798F3}"/>
              </a:ext>
            </a:extLst>
          </p:cNvPr>
          <p:cNvPicPr preferRelativeResize="0"/>
          <p:nvPr/>
        </p:nvPicPr>
        <p:blipFill rotWithShape="1">
          <a:blip r:embed="rId4">
            <a:alphaModFix/>
          </a:blip>
          <a:srcRect/>
          <a:stretch/>
        </p:blipFill>
        <p:spPr>
          <a:xfrm>
            <a:off x="10236851" y="5104468"/>
            <a:ext cx="1999737" cy="1797463"/>
          </a:xfrm>
          <a:prstGeom prst="rect">
            <a:avLst/>
          </a:prstGeom>
          <a:noFill/>
          <a:ln>
            <a:noFill/>
          </a:ln>
        </p:spPr>
      </p:pic>
      <p:sp>
        <p:nvSpPr>
          <p:cNvPr id="5" name="Google Shape;228;p11">
            <a:extLst>
              <a:ext uri="{FF2B5EF4-FFF2-40B4-BE49-F238E27FC236}">
                <a16:creationId xmlns:a16="http://schemas.microsoft.com/office/drawing/2014/main" id="{A0938D7D-65A8-D494-6A31-A35A9CB07D75}"/>
              </a:ext>
            </a:extLst>
          </p:cNvPr>
          <p:cNvSpPr/>
          <p:nvPr/>
        </p:nvSpPr>
        <p:spPr>
          <a:xfrm>
            <a:off x="0" y="0"/>
            <a:ext cx="1050233" cy="6857572"/>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22"/>
          <p:cNvSpPr txBox="1">
            <a:spLocks noGrp="1"/>
          </p:cNvSpPr>
          <p:nvPr>
            <p:ph type="title"/>
          </p:nvPr>
        </p:nvSpPr>
        <p:spPr>
          <a:xfrm>
            <a:off x="1154723" y="326297"/>
            <a:ext cx="10515600" cy="1622239"/>
          </a:xfrm>
          <a:prstGeom prst="rect">
            <a:avLst/>
          </a:prstGeom>
          <a:noFill/>
          <a:ln>
            <a:noFill/>
          </a:ln>
        </p:spPr>
        <p:txBody>
          <a:bodyPr spcFirstLastPara="1" wrap="square" lIns="91425" tIns="45700" rIns="91425" bIns="45700" anchor="ctr" anchorCtr="0">
            <a:normAutofit fontScale="90000"/>
          </a:bodyPr>
          <a:lstStyle/>
          <a:p>
            <a:pPr>
              <a:buClr>
                <a:srgbClr val="000000"/>
              </a:buClr>
              <a:buSzPct val="100000"/>
            </a:pPr>
            <a:br>
              <a:rPr lang="en-US" sz="3600" b="0" i="0" u="none" strike="noStrike" dirty="0">
                <a:solidFill>
                  <a:srgbClr val="000000"/>
                </a:solidFill>
                <a:latin typeface="Times New Roman"/>
                <a:ea typeface="Times New Roman"/>
                <a:cs typeface="Times New Roman"/>
                <a:sym typeface="Times New Roman"/>
              </a:rPr>
            </a:br>
            <a:r>
              <a:rPr lang="en-US" sz="3600" b="0" i="0" u="none" strike="noStrike" dirty="0">
                <a:solidFill>
                  <a:srgbClr val="000000"/>
                </a:solidFill>
                <a:latin typeface="Times New Roman"/>
                <a:ea typeface="Times New Roman"/>
                <a:cs typeface="Times New Roman"/>
                <a:sym typeface="Times New Roman"/>
              </a:rPr>
              <a:t>Non- Celiac Gluten Sensitivity and Protective Role of Dietary Polyphenols </a:t>
            </a:r>
            <a:br>
              <a:rPr lang="en-US" sz="4000" b="0" i="0" u="none" strike="noStrike" dirty="0">
                <a:solidFill>
                  <a:srgbClr val="000000"/>
                </a:solidFill>
                <a:latin typeface="Times New Roman"/>
                <a:ea typeface="Times New Roman"/>
                <a:cs typeface="Times New Roman"/>
                <a:sym typeface="Times New Roman"/>
              </a:rPr>
            </a:br>
            <a:r>
              <a:rPr lang="en-US" sz="1300" b="0" i="0" u="none" strike="noStrike" dirty="0">
                <a:solidFill>
                  <a:srgbClr val="2E75B5"/>
                </a:solidFill>
                <a:latin typeface="Times New Roman"/>
                <a:ea typeface="Times New Roman"/>
                <a:cs typeface="Times New Roman"/>
                <a:sym typeface="Times New Roman"/>
              </a:rPr>
              <a:t>Nadia </a:t>
            </a:r>
            <a:r>
              <a:rPr lang="en-US" sz="1300" b="0" i="0" u="none" strike="noStrike" dirty="0" err="1">
                <a:solidFill>
                  <a:srgbClr val="2E75B5"/>
                </a:solidFill>
                <a:latin typeface="Times New Roman"/>
                <a:ea typeface="Times New Roman"/>
                <a:cs typeface="Times New Roman"/>
                <a:sym typeface="Times New Roman"/>
              </a:rPr>
              <a:t>Calabriso</a:t>
            </a:r>
            <a:r>
              <a:rPr lang="en-US" sz="1300" b="0" i="0" u="none" strike="noStrike" dirty="0">
                <a:solidFill>
                  <a:srgbClr val="2E75B5"/>
                </a:solidFill>
                <a:latin typeface="Times New Roman"/>
                <a:ea typeface="Times New Roman"/>
                <a:cs typeface="Times New Roman"/>
                <a:sym typeface="Times New Roman"/>
              </a:rPr>
              <a:t>, Egeria</a:t>
            </a:r>
            <a:r>
              <a:rPr lang="en-US" sz="1300" dirty="0">
                <a:solidFill>
                  <a:srgbClr val="2E75B5"/>
                </a:solidFill>
                <a:latin typeface="Times New Roman"/>
                <a:ea typeface="Times New Roman"/>
                <a:cs typeface="Times New Roman"/>
                <a:sym typeface="Times New Roman"/>
              </a:rPr>
              <a:t> </a:t>
            </a:r>
            <a:r>
              <a:rPr lang="en-US" sz="1300" dirty="0" err="1">
                <a:solidFill>
                  <a:srgbClr val="2E75B5"/>
                </a:solidFill>
                <a:latin typeface="Times New Roman"/>
                <a:ea typeface="Times New Roman"/>
                <a:cs typeface="Times New Roman"/>
                <a:sym typeface="Times New Roman"/>
              </a:rPr>
              <a:t>Scoditti</a:t>
            </a:r>
            <a:r>
              <a:rPr lang="en-US" sz="1300" dirty="0">
                <a:solidFill>
                  <a:srgbClr val="2E75B5"/>
                </a:solidFill>
                <a:latin typeface="Times New Roman"/>
                <a:ea typeface="Times New Roman"/>
                <a:cs typeface="Times New Roman"/>
                <a:sym typeface="Times New Roman"/>
              </a:rPr>
              <a:t>, Marika Massaro, Michael </a:t>
            </a:r>
            <a:r>
              <a:rPr lang="en-US" sz="1300" dirty="0" err="1">
                <a:solidFill>
                  <a:srgbClr val="2E75B5"/>
                </a:solidFill>
                <a:latin typeface="Times New Roman"/>
                <a:ea typeface="Times New Roman"/>
                <a:cs typeface="Times New Roman"/>
                <a:sym typeface="Times New Roman"/>
              </a:rPr>
              <a:t>Maffia</a:t>
            </a:r>
            <a:r>
              <a:rPr lang="en-US" sz="1300" dirty="0">
                <a:solidFill>
                  <a:srgbClr val="2E75B5"/>
                </a:solidFill>
                <a:latin typeface="Times New Roman"/>
                <a:ea typeface="Times New Roman"/>
                <a:cs typeface="Times New Roman"/>
                <a:sym typeface="Times New Roman"/>
              </a:rPr>
              <a:t>, Marcello </a:t>
            </a:r>
            <a:r>
              <a:rPr lang="en-US" sz="1300" dirty="0" err="1">
                <a:solidFill>
                  <a:srgbClr val="2E75B5"/>
                </a:solidFill>
                <a:latin typeface="Times New Roman"/>
                <a:ea typeface="Times New Roman"/>
                <a:cs typeface="Times New Roman"/>
                <a:sym typeface="Times New Roman"/>
              </a:rPr>
              <a:t>Chieppa</a:t>
            </a:r>
            <a:r>
              <a:rPr lang="en-US" sz="1300" dirty="0">
                <a:solidFill>
                  <a:srgbClr val="2E75B5"/>
                </a:solidFill>
                <a:latin typeface="Times New Roman"/>
                <a:ea typeface="Times New Roman"/>
                <a:cs typeface="Times New Roman"/>
                <a:sym typeface="Times New Roman"/>
              </a:rPr>
              <a:t>, Barbara </a:t>
            </a:r>
            <a:r>
              <a:rPr lang="en-US" sz="1300" dirty="0" err="1">
                <a:solidFill>
                  <a:srgbClr val="2E75B5"/>
                </a:solidFill>
                <a:latin typeface="Times New Roman"/>
                <a:ea typeface="Times New Roman"/>
                <a:cs typeface="Times New Roman"/>
                <a:sym typeface="Times New Roman"/>
              </a:rPr>
              <a:t>Laddomada</a:t>
            </a:r>
            <a:r>
              <a:rPr lang="en-US" sz="1300" dirty="0">
                <a:solidFill>
                  <a:srgbClr val="2E75B5"/>
                </a:solidFill>
                <a:latin typeface="Times New Roman"/>
                <a:ea typeface="Times New Roman"/>
                <a:cs typeface="Times New Roman"/>
                <a:sym typeface="Times New Roman"/>
              </a:rPr>
              <a:t>, and Maria Annunziata </a:t>
            </a:r>
            <a:r>
              <a:rPr lang="en-US" sz="1300" dirty="0" err="1">
                <a:solidFill>
                  <a:srgbClr val="2E75B5"/>
                </a:solidFill>
                <a:latin typeface="Times New Roman"/>
                <a:ea typeface="Times New Roman"/>
                <a:cs typeface="Times New Roman"/>
                <a:sym typeface="Times New Roman"/>
              </a:rPr>
              <a:t>Carluccio</a:t>
            </a:r>
            <a:r>
              <a:rPr lang="en-US" sz="1300" dirty="0">
                <a:solidFill>
                  <a:srgbClr val="2E75B5"/>
                </a:solidFill>
                <a:latin typeface="Times New Roman"/>
                <a:ea typeface="Times New Roman"/>
                <a:cs typeface="Times New Roman"/>
                <a:sym typeface="Times New Roman"/>
              </a:rPr>
              <a:t> </a:t>
            </a:r>
            <a:endParaRPr dirty="0"/>
          </a:p>
        </p:txBody>
      </p:sp>
      <p:sp>
        <p:nvSpPr>
          <p:cNvPr id="351" name="Google Shape;351;p22"/>
          <p:cNvSpPr txBox="1">
            <a:spLocks noGrp="1"/>
          </p:cNvSpPr>
          <p:nvPr>
            <p:ph type="body" idx="1"/>
          </p:nvPr>
        </p:nvSpPr>
        <p:spPr>
          <a:xfrm>
            <a:off x="1154723" y="2024917"/>
            <a:ext cx="10515600" cy="4132043"/>
          </a:xfrm>
          <a:prstGeom prst="rect">
            <a:avLst/>
          </a:prstGeom>
          <a:noFill/>
          <a:ln>
            <a:noFill/>
          </a:ln>
        </p:spPr>
        <p:txBody>
          <a:bodyPr spcFirstLastPara="1" wrap="square" lIns="91425" tIns="45700" rIns="91425" bIns="45700" anchor="t" anchorCtr="0">
            <a:normAutofit/>
          </a:bodyPr>
          <a:lstStyle/>
          <a:p>
            <a:pPr marL="228600" indent="-228600">
              <a:spcBef>
                <a:spcPts val="0"/>
              </a:spcBef>
              <a:buClr>
                <a:srgbClr val="212121"/>
              </a:buClr>
              <a:buSzPts val="2400"/>
            </a:pPr>
            <a:r>
              <a:rPr lang="en-US" sz="1800" dirty="0">
                <a:latin typeface="Times New Roman" panose="02020603050405020304" pitchFamily="18" charset="0"/>
                <a:ea typeface="Times New Roman"/>
                <a:cs typeface="Times New Roman" panose="02020603050405020304" pitchFamily="18" charset="0"/>
                <a:sym typeface="Times New Roman"/>
              </a:rPr>
              <a:t>Pathogenetically characterized by the absence of celiac disease and wheat allergy, non-celiac gluten sensitivity (NCGS) is a clinical entity triggered by the consumption of gluten-containing foods </a:t>
            </a:r>
            <a:r>
              <a:rPr lang="en-US" sz="1800" dirty="0" err="1">
                <a:latin typeface="Times New Roman" panose="02020603050405020304" pitchFamily="18" charset="0"/>
                <a:ea typeface="Times New Roman"/>
                <a:cs typeface="Times New Roman" panose="02020603050405020304" pitchFamily="18" charset="0"/>
                <a:sym typeface="Times New Roman"/>
              </a:rPr>
              <a:t>th</a:t>
            </a:r>
            <a:endParaRPr lang="en-US" sz="1800" dirty="0">
              <a:latin typeface="Times New Roman" panose="02020603050405020304" pitchFamily="18" charset="0"/>
              <a:ea typeface="Times New Roman"/>
              <a:cs typeface="Times New Roman" panose="02020603050405020304" pitchFamily="18" charset="0"/>
              <a:sym typeface="Times New Roman"/>
            </a:endParaRPr>
          </a:p>
          <a:p>
            <a:pPr marL="228600" indent="-228600">
              <a:spcBef>
                <a:spcPts val="0"/>
              </a:spcBef>
              <a:buClr>
                <a:srgbClr val="212121"/>
              </a:buClr>
              <a:buSzPts val="2400"/>
            </a:pPr>
            <a:r>
              <a:rPr lang="en-US" sz="1800" dirty="0">
                <a:latin typeface="Times New Roman" panose="02020603050405020304" pitchFamily="18" charset="0"/>
                <a:ea typeface="Times New Roman"/>
                <a:cs typeface="Times New Roman" panose="02020603050405020304" pitchFamily="18" charset="0"/>
                <a:sym typeface="Times New Roman"/>
              </a:rPr>
              <a:t>it is very difficult to maintain a complete gluten-free diet, there is a high interest in discovering alternative strategies aimed at reducing gluten concentration or mitigating its toxic effects. Plant-based dietary models are usually rich in bioactive compounds, such as polyphenols, recognized to prevent, delay, or even reverse chronic diseases, including intestinal disorders. at relieved by a gluten-free diet. </a:t>
            </a:r>
          </a:p>
          <a:p>
            <a:pPr marL="228600" indent="-228600">
              <a:spcBef>
                <a:spcPts val="0"/>
              </a:spcBef>
              <a:buClr>
                <a:srgbClr val="212121"/>
              </a:buClr>
              <a:buSzPts val="2400"/>
            </a:pPr>
            <a:r>
              <a:rPr lang="en-US" sz="1800" b="0" i="0" dirty="0">
                <a:solidFill>
                  <a:srgbClr val="222222"/>
                </a:solidFill>
                <a:effectLst/>
                <a:latin typeface="Times New Roman" panose="02020603050405020304" pitchFamily="18" charset="0"/>
                <a:cs typeface="Times New Roman" panose="02020603050405020304" pitchFamily="18" charset="0"/>
              </a:rPr>
              <a:t> We analyze the potential targets of polyphenols including the gluten peptide bioavailability, the dysfunction of the intestinal epithelial barrier, intestinal immune response, oxidative stress and inflammation, and dysbiosis</a:t>
            </a:r>
            <a:r>
              <a:rPr lang="en-US" sz="1800" b="0" i="0" dirty="0">
                <a:solidFill>
                  <a:srgbClr val="222222"/>
                </a:solidFill>
                <a:effectLst/>
                <a:latin typeface="Times New Roman" panose="02020603050405020304" pitchFamily="18" charset="0"/>
                <a:cs typeface="Times New Roman" panose="02020603050405020304" pitchFamily="18" charset="0"/>
                <a:sym typeface="Times New Roman"/>
              </a:rPr>
              <a:t> </a:t>
            </a:r>
          </a:p>
          <a:p>
            <a:pPr marL="228600" indent="-228600">
              <a:spcBef>
                <a:spcPts val="0"/>
              </a:spcBef>
              <a:buClr>
                <a:srgbClr val="212121"/>
              </a:buClr>
              <a:buSzPts val="2400"/>
            </a:pPr>
            <a:r>
              <a:rPr lang="en-US" sz="1800" dirty="0">
                <a:latin typeface="Times New Roman" panose="02020603050405020304" pitchFamily="18" charset="0"/>
                <a:ea typeface="Times New Roman"/>
                <a:cs typeface="Times New Roman" panose="02020603050405020304" pitchFamily="18" charset="0"/>
                <a:sym typeface="Times New Roman"/>
              </a:rPr>
              <a:t>Polyphenols can exhibit a direct action of capturing gluten, the main trigger of gluten-related diseases such as NCGS, thereby reducing its bioavailability and associated toxic effects. Polyphenols can also dampen the toxic effects of gluten, both at the intestinal and systemic levels, by reducing oxidative stress and inflammation, by regulating the immune response, and by improving the health of the intestinal microbiota and the function of the intestinal barrier.</a:t>
            </a:r>
          </a:p>
          <a:p>
            <a:pPr marL="0" indent="0">
              <a:spcBef>
                <a:spcPts val="0"/>
              </a:spcBef>
              <a:buClr>
                <a:srgbClr val="212121"/>
              </a:buClr>
              <a:buSzPts val="2400"/>
              <a:buNone/>
            </a:pPr>
            <a:endParaRPr lang="en-US" sz="1800" dirty="0">
              <a:latin typeface="Times New Roman" panose="02020603050405020304" pitchFamily="18" charset="0"/>
              <a:ea typeface="Times New Roman"/>
              <a:cs typeface="Times New Roman" panose="02020603050405020304" pitchFamily="18" charset="0"/>
              <a:sym typeface="Times New Roman"/>
            </a:endParaRPr>
          </a:p>
          <a:p>
            <a:pPr marL="228600" indent="-228600">
              <a:spcBef>
                <a:spcPts val="0"/>
              </a:spcBef>
              <a:buClr>
                <a:srgbClr val="212121"/>
              </a:buClr>
              <a:buSzPts val="2400"/>
            </a:pPr>
            <a:endParaRPr lang="en-US" sz="1000" dirty="0">
              <a:latin typeface="Times New Roman" panose="02020603050405020304" pitchFamily="18" charset="0"/>
              <a:ea typeface="Times New Roman"/>
              <a:cs typeface="Times New Roman" panose="02020603050405020304" pitchFamily="18" charset="0"/>
              <a:sym typeface="Times New Roman"/>
            </a:endParaRPr>
          </a:p>
          <a:p>
            <a:pPr marL="0" indent="0">
              <a:spcBef>
                <a:spcPts val="0"/>
              </a:spcBef>
              <a:buClr>
                <a:srgbClr val="212121"/>
              </a:buClr>
              <a:buSzPts val="2400"/>
              <a:buNone/>
            </a:pPr>
            <a:r>
              <a:rPr lang="en-US" sz="1000" dirty="0">
                <a:latin typeface="Times New Roman" panose="02020603050405020304" pitchFamily="18" charset="0"/>
                <a:ea typeface="Times New Roman"/>
                <a:cs typeface="Times New Roman" panose="02020603050405020304" pitchFamily="18" charset="0"/>
                <a:sym typeface="Times New Roman"/>
                <a:hlinkClick r:id="rId3"/>
              </a:rPr>
              <a:t>https://www.mdpi.com/2072-6643/14/13/2679</a:t>
            </a:r>
            <a:r>
              <a:rPr lang="en-US" sz="1000" dirty="0">
                <a:latin typeface="Times New Roman" panose="02020603050405020304" pitchFamily="18" charset="0"/>
                <a:ea typeface="Times New Roman"/>
                <a:cs typeface="Times New Roman" panose="02020603050405020304" pitchFamily="18" charset="0"/>
                <a:sym typeface="Times New Roman"/>
              </a:rPr>
              <a:t> </a:t>
            </a:r>
            <a:endParaRPr sz="1000" dirty="0">
              <a:latin typeface="Times New Roman" panose="02020603050405020304" pitchFamily="18" charset="0"/>
              <a:ea typeface="Times New Roman"/>
              <a:cs typeface="Times New Roman" panose="02020603050405020304" pitchFamily="18" charset="0"/>
              <a:sym typeface="Times New Roman"/>
            </a:endParaRPr>
          </a:p>
        </p:txBody>
      </p:sp>
      <p:sp>
        <p:nvSpPr>
          <p:cNvPr id="352" name="Google Shape;352;p22"/>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3" name="Google Shape;353;p22"/>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54" name="Google Shape;354;p22"/>
          <p:cNvSpPr txBox="1"/>
          <p:nvPr/>
        </p:nvSpPr>
        <p:spPr>
          <a:xfrm>
            <a:off x="2860431" y="6400370"/>
            <a:ext cx="811236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355" name="Google Shape;355;p22" descr="Picture 7"/>
          <p:cNvPicPr preferRelativeResize="0"/>
          <p:nvPr/>
        </p:nvPicPr>
        <p:blipFill rotWithShape="1">
          <a:blip r:embed="rId4">
            <a:alphaModFix/>
          </a:blip>
          <a:srcRect/>
          <a:stretch/>
        </p:blipFill>
        <p:spPr>
          <a:xfrm>
            <a:off x="11123249" y="5850441"/>
            <a:ext cx="918303" cy="92291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
        <p:cNvGrpSpPr/>
        <p:nvPr/>
      </p:nvGrpSpPr>
      <p:grpSpPr>
        <a:xfrm>
          <a:off x="0" y="0"/>
          <a:ext cx="0" cy="0"/>
          <a:chOff x="0" y="0"/>
          <a:chExt cx="0" cy="0"/>
        </a:xfrm>
      </p:grpSpPr>
      <p:sp>
        <p:nvSpPr>
          <p:cNvPr id="101" name="Google Shape;101;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 name="Google Shape;102;p2"/>
          <p:cNvSpPr txBox="1">
            <a:spLocks noGrp="1"/>
          </p:cNvSpPr>
          <p:nvPr>
            <p:ph type="ctrTitle"/>
          </p:nvPr>
        </p:nvSpPr>
        <p:spPr>
          <a:xfrm>
            <a:off x="1928982" y="1051948"/>
            <a:ext cx="5238466" cy="299141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600"/>
              <a:buFont typeface="Times New Roman"/>
              <a:buNone/>
            </a:pPr>
            <a:r>
              <a:rPr lang="en-US" sz="6600" dirty="0">
                <a:latin typeface="Times New Roman"/>
                <a:ea typeface="Times New Roman"/>
                <a:cs typeface="Times New Roman"/>
                <a:sym typeface="Times New Roman"/>
              </a:rPr>
              <a:t>ISNS </a:t>
            </a:r>
            <a:br>
              <a:rPr lang="en-US" sz="6600" dirty="0">
                <a:latin typeface="Times New Roman"/>
                <a:ea typeface="Times New Roman"/>
                <a:cs typeface="Times New Roman"/>
                <a:sym typeface="Times New Roman"/>
              </a:rPr>
            </a:br>
            <a:r>
              <a:rPr lang="en-US" sz="6600" dirty="0">
                <a:latin typeface="Times New Roman"/>
                <a:ea typeface="Times New Roman"/>
                <a:cs typeface="Times New Roman"/>
                <a:sym typeface="Times New Roman"/>
              </a:rPr>
              <a:t>CASE</a:t>
            </a:r>
            <a:br>
              <a:rPr lang="en-US" sz="6600" dirty="0">
                <a:latin typeface="Times New Roman"/>
                <a:ea typeface="Times New Roman"/>
                <a:cs typeface="Times New Roman"/>
                <a:sym typeface="Times New Roman"/>
              </a:rPr>
            </a:br>
            <a:r>
              <a:rPr lang="en-US" sz="6600" dirty="0">
                <a:latin typeface="Times New Roman"/>
                <a:ea typeface="Times New Roman"/>
                <a:cs typeface="Times New Roman"/>
                <a:sym typeface="Times New Roman"/>
              </a:rPr>
              <a:t>STUDY</a:t>
            </a:r>
            <a:endParaRPr dirty="0"/>
          </a:p>
        </p:txBody>
      </p:sp>
      <p:sp>
        <p:nvSpPr>
          <p:cNvPr id="103" name="Google Shape;103;p2"/>
          <p:cNvSpPr txBox="1">
            <a:spLocks noGrp="1"/>
          </p:cNvSpPr>
          <p:nvPr>
            <p:ph type="subTitle" idx="1"/>
          </p:nvPr>
        </p:nvSpPr>
        <p:spPr>
          <a:xfrm>
            <a:off x="1928982" y="4140306"/>
            <a:ext cx="3947562" cy="216355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000"/>
              <a:buNone/>
            </a:pPr>
            <a:r>
              <a:rPr lang="en-US" sz="2800" dirty="0">
                <a:latin typeface="Times New Roman"/>
                <a:ea typeface="Times New Roman"/>
                <a:cs typeface="Times New Roman"/>
                <a:sym typeface="Times New Roman"/>
              </a:rPr>
              <a:t>With Dr. Norbert </a:t>
            </a:r>
            <a:r>
              <a:rPr lang="en-US" sz="2800" dirty="0" err="1">
                <a:latin typeface="Times New Roman"/>
                <a:ea typeface="Times New Roman"/>
                <a:cs typeface="Times New Roman"/>
                <a:sym typeface="Times New Roman"/>
              </a:rPr>
              <a:t>Ketskes</a:t>
            </a:r>
            <a:r>
              <a:rPr lang="en-US" sz="2800" dirty="0">
                <a:latin typeface="Times New Roman"/>
                <a:ea typeface="Times New Roman"/>
                <a:cs typeface="Times New Roman"/>
                <a:sym typeface="Times New Roman"/>
              </a:rPr>
              <a:t> on Gluten Sensitivity  </a:t>
            </a:r>
            <a:endParaRPr sz="3200" dirty="0"/>
          </a:p>
          <a:p>
            <a:pPr marL="0" lvl="0" indent="0" algn="l" rtl="0">
              <a:lnSpc>
                <a:spcPct val="100000"/>
              </a:lnSpc>
              <a:spcBef>
                <a:spcPts val="0"/>
              </a:spcBef>
              <a:spcAft>
                <a:spcPts val="0"/>
              </a:spcAft>
              <a:buClr>
                <a:schemeClr val="dk1"/>
              </a:buClr>
              <a:buSzPts val="2000"/>
              <a:buNone/>
            </a:pPr>
            <a:r>
              <a:rPr lang="en-US" sz="2000" dirty="0">
                <a:latin typeface="Times New Roman"/>
                <a:ea typeface="Times New Roman"/>
                <a:cs typeface="Times New Roman"/>
                <a:sym typeface="Times New Roman"/>
              </a:rPr>
              <a:t> </a:t>
            </a:r>
            <a:endParaRPr dirty="0"/>
          </a:p>
        </p:txBody>
      </p:sp>
      <p:sp>
        <p:nvSpPr>
          <p:cNvPr id="104" name="Google Shape;104;p2"/>
          <p:cNvSpPr/>
          <p:nvPr/>
        </p:nvSpPr>
        <p:spPr>
          <a:xfrm>
            <a:off x="5936819" y="651085"/>
            <a:ext cx="6184806" cy="5154967"/>
          </a:xfrm>
          <a:custGeom>
            <a:avLst/>
            <a:gdLst/>
            <a:ahLst/>
            <a:cxnLst/>
            <a:rect l="l" t="t" r="r" b="b"/>
            <a:pathLst>
              <a:path w="6184806" h="5154967" extrusionOk="0">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rgbClr val="7F7F7F">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5" name="Google Shape;105;p2" descr="Picture 7"/>
          <p:cNvPicPr preferRelativeResize="0"/>
          <p:nvPr/>
        </p:nvPicPr>
        <p:blipFill rotWithShape="1">
          <a:blip r:embed="rId3">
            <a:alphaModFix/>
          </a:blip>
          <a:srcRect/>
          <a:stretch/>
        </p:blipFill>
        <p:spPr>
          <a:xfrm>
            <a:off x="7762351" y="1873557"/>
            <a:ext cx="3803039" cy="3822152"/>
          </a:xfrm>
          <a:prstGeom prst="rect">
            <a:avLst/>
          </a:prstGeom>
          <a:noFill/>
          <a:ln>
            <a:noFill/>
          </a:ln>
        </p:spPr>
      </p:pic>
      <p:sp>
        <p:nvSpPr>
          <p:cNvPr id="106" name="Google Shape;106;p2"/>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2"/>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08" name="Google Shape;108;p2"/>
          <p:cNvSpPr txBox="1"/>
          <p:nvPr/>
        </p:nvSpPr>
        <p:spPr>
          <a:xfrm>
            <a:off x="2708518" y="6434047"/>
            <a:ext cx="891785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23"/>
          <p:cNvSpPr txBox="1">
            <a:spLocks noGrp="1"/>
          </p:cNvSpPr>
          <p:nvPr>
            <p:ph type="title"/>
          </p:nvPr>
        </p:nvSpPr>
        <p:spPr>
          <a:xfrm>
            <a:off x="1676400" y="76105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i="1">
                <a:latin typeface="Arial"/>
                <a:ea typeface="Arial"/>
                <a:cs typeface="Arial"/>
                <a:sym typeface="Arial"/>
              </a:rPr>
              <a:t>References </a:t>
            </a:r>
            <a:endParaRPr/>
          </a:p>
        </p:txBody>
      </p:sp>
      <p:sp>
        <p:nvSpPr>
          <p:cNvPr id="361" name="Google Shape;361;p23"/>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62" name="Google Shape;362;p23" descr="Picture 7"/>
          <p:cNvPicPr preferRelativeResize="0"/>
          <p:nvPr/>
        </p:nvPicPr>
        <p:blipFill rotWithShape="1">
          <a:blip r:embed="rId3">
            <a:alphaModFix/>
          </a:blip>
          <a:srcRect/>
          <a:stretch/>
        </p:blipFill>
        <p:spPr>
          <a:xfrm>
            <a:off x="525116" y="233408"/>
            <a:ext cx="918303" cy="922918"/>
          </a:xfrm>
          <a:prstGeom prst="rect">
            <a:avLst/>
          </a:prstGeom>
          <a:noFill/>
          <a:ln>
            <a:noFill/>
          </a:ln>
        </p:spPr>
      </p:pic>
      <p:sp>
        <p:nvSpPr>
          <p:cNvPr id="363" name="Google Shape;363;p23"/>
          <p:cNvSpPr txBox="1">
            <a:spLocks noGrp="1"/>
          </p:cNvSpPr>
          <p:nvPr>
            <p:ph type="body" idx="1"/>
          </p:nvPr>
        </p:nvSpPr>
        <p:spPr>
          <a:xfrm>
            <a:off x="1283214" y="1831494"/>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sz="2800" u="sng" dirty="0">
                <a:solidFill>
                  <a:schemeClr val="hlink"/>
                </a:solidFill>
                <a:latin typeface="Times New Roman"/>
                <a:ea typeface="Times New Roman"/>
                <a:cs typeface="Times New Roman"/>
                <a:sym typeface="Times New Roman"/>
                <a:hlinkClick r:id="rId4"/>
              </a:rPr>
              <a:t>https://my.clevelandclinic.org/health/diseases/21622-gluten-intolerance</a:t>
            </a:r>
            <a:endParaRPr lang="en-US" sz="2800" u="sng" dirty="0">
              <a:solidFill>
                <a:schemeClr val="hlink"/>
              </a:solidFill>
              <a:latin typeface="Times New Roman"/>
              <a:ea typeface="Times New Roman"/>
              <a:cs typeface="Times New Roman"/>
              <a:sym typeface="Times New Roman"/>
            </a:endParaRPr>
          </a:p>
          <a:p>
            <a:pPr marL="228600" lvl="0" indent="-228600" algn="l" rtl="0">
              <a:lnSpc>
                <a:spcPct val="90000"/>
              </a:lnSpc>
              <a:spcBef>
                <a:spcPts val="0"/>
              </a:spcBef>
              <a:spcAft>
                <a:spcPts val="0"/>
              </a:spcAft>
              <a:buClr>
                <a:schemeClr val="dk1"/>
              </a:buClr>
              <a:buSzPts val="2800"/>
              <a:buChar char="•"/>
            </a:pPr>
            <a:r>
              <a:rPr lang="en-US" sz="2800" u="sng" dirty="0">
                <a:solidFill>
                  <a:schemeClr val="hlink"/>
                </a:solidFill>
                <a:latin typeface="Times New Roman"/>
                <a:ea typeface="Times New Roman"/>
                <a:cs typeface="Times New Roman"/>
                <a:sym typeface="Times New Roman"/>
                <a:hlinkClick r:id="rId5"/>
              </a:rPr>
              <a:t>https://www.mdpi.com/2072-6643/14/13/2679</a:t>
            </a:r>
            <a:endParaRPr lang="en-US" sz="2800" u="sng" dirty="0">
              <a:solidFill>
                <a:schemeClr val="hlink"/>
              </a:solidFill>
              <a:latin typeface="Times New Roman"/>
              <a:ea typeface="Times New Roman"/>
              <a:cs typeface="Times New Roman"/>
              <a:sym typeface="Times New Roman"/>
            </a:endParaRPr>
          </a:p>
          <a:p>
            <a:pPr marL="228600" lvl="0" indent="-228600" algn="l" rtl="0">
              <a:lnSpc>
                <a:spcPct val="90000"/>
              </a:lnSpc>
              <a:spcBef>
                <a:spcPts val="0"/>
              </a:spcBef>
              <a:spcAft>
                <a:spcPts val="0"/>
              </a:spcAft>
              <a:buClr>
                <a:schemeClr val="dk1"/>
              </a:buClr>
              <a:buSzPts val="2800"/>
              <a:buChar char="•"/>
            </a:pPr>
            <a:r>
              <a:rPr lang="en-US" u="sng" dirty="0">
                <a:solidFill>
                  <a:schemeClr val="hlink"/>
                </a:solidFill>
                <a:latin typeface="Times New Roman"/>
                <a:ea typeface="Times New Roman"/>
                <a:cs typeface="Times New Roman"/>
                <a:sym typeface="Times New Roman"/>
                <a:hlinkClick r:id="rId6"/>
              </a:rPr>
              <a:t>https://www.ncbi.nlm.nih.gov/pmc/articles/PMC6630947/</a:t>
            </a:r>
            <a:r>
              <a:rPr lang="en-US" u="sng" dirty="0">
                <a:solidFill>
                  <a:schemeClr val="hlink"/>
                </a:solidFill>
                <a:latin typeface="Times New Roman"/>
                <a:ea typeface="Times New Roman"/>
                <a:cs typeface="Times New Roman"/>
                <a:sym typeface="Times New Roman"/>
              </a:rPr>
              <a:t>  </a:t>
            </a:r>
            <a:endParaRPr lang="en-US" sz="2800" u="sng" dirty="0">
              <a:solidFill>
                <a:schemeClr val="hlink"/>
              </a:solidFill>
              <a:latin typeface="Times New Roman"/>
              <a:ea typeface="Times New Roman"/>
              <a:cs typeface="Times New Roman"/>
              <a:sym typeface="Times New Roman"/>
            </a:endParaRPr>
          </a:p>
          <a:p>
            <a:pPr marL="228600" lvl="0" indent="-228600" algn="l" rtl="0">
              <a:lnSpc>
                <a:spcPct val="90000"/>
              </a:lnSpc>
              <a:spcBef>
                <a:spcPts val="0"/>
              </a:spcBef>
              <a:spcAft>
                <a:spcPts val="0"/>
              </a:spcAft>
              <a:buClr>
                <a:schemeClr val="dk1"/>
              </a:buClr>
              <a:buSzPts val="2800"/>
              <a:buChar char="•"/>
            </a:pPr>
            <a:endParaRPr lang="en-US" sz="2800" u="sng" dirty="0">
              <a:solidFill>
                <a:schemeClr val="hlink"/>
              </a:solidFill>
              <a:latin typeface="Times New Roman"/>
              <a:ea typeface="Times New Roman"/>
              <a:cs typeface="Times New Roman"/>
              <a:sym typeface="Times New Roman"/>
            </a:endParaRPr>
          </a:p>
          <a:p>
            <a:pPr marL="228600" lvl="0" indent="-228600" algn="l" rtl="0">
              <a:lnSpc>
                <a:spcPct val="90000"/>
              </a:lnSpc>
              <a:spcBef>
                <a:spcPts val="0"/>
              </a:spcBef>
              <a:spcAft>
                <a:spcPts val="0"/>
              </a:spcAft>
              <a:buClr>
                <a:schemeClr val="dk1"/>
              </a:buClr>
              <a:buSzPts val="2800"/>
              <a:buChar char="•"/>
            </a:pPr>
            <a:endParaRPr sz="2800" dirty="0">
              <a:latin typeface="Times New Roman"/>
              <a:ea typeface="Times New Roman"/>
              <a:cs typeface="Times New Roman"/>
              <a:sym typeface="Times New Roman"/>
            </a:endParaRPr>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364" name="Google Shape;364;p23"/>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65" name="Google Shape;365;p23"/>
          <p:cNvSpPr txBox="1"/>
          <p:nvPr/>
        </p:nvSpPr>
        <p:spPr>
          <a:xfrm>
            <a:off x="2977482" y="6444519"/>
            <a:ext cx="81642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9"/>
        <p:cNvGrpSpPr/>
        <p:nvPr/>
      </p:nvGrpSpPr>
      <p:grpSpPr>
        <a:xfrm>
          <a:off x="0" y="0"/>
          <a:ext cx="0" cy="0"/>
          <a:chOff x="0" y="0"/>
          <a:chExt cx="0" cy="0"/>
        </a:xfrm>
      </p:grpSpPr>
      <p:sp>
        <p:nvSpPr>
          <p:cNvPr id="370" name="Google Shape;370;p24"/>
          <p:cNvSpPr txBox="1">
            <a:spLocks noGrp="1"/>
          </p:cNvSpPr>
          <p:nvPr>
            <p:ph type="title"/>
          </p:nvPr>
        </p:nvSpPr>
        <p:spPr>
          <a:xfrm>
            <a:off x="1206212" y="1588568"/>
            <a:ext cx="6365020" cy="407575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Arial"/>
              <a:buNone/>
            </a:pPr>
            <a:r>
              <a:rPr lang="en-US" sz="7200" dirty="0">
                <a:latin typeface="Times New Roman" panose="02020603050405020304" pitchFamily="18" charset="0"/>
                <a:ea typeface="Arial"/>
                <a:cs typeface="Times New Roman" panose="02020603050405020304" pitchFamily="18" charset="0"/>
                <a:sym typeface="Arial"/>
              </a:rPr>
              <a:t>Thank You for </a:t>
            </a:r>
            <a:br>
              <a:rPr lang="en-US" sz="7200" dirty="0">
                <a:latin typeface="Times New Roman" panose="02020603050405020304" pitchFamily="18" charset="0"/>
                <a:ea typeface="Arial"/>
                <a:cs typeface="Times New Roman" panose="02020603050405020304" pitchFamily="18" charset="0"/>
                <a:sym typeface="Arial"/>
              </a:rPr>
            </a:br>
            <a:r>
              <a:rPr lang="en-US" sz="7200" dirty="0">
                <a:latin typeface="Times New Roman" panose="02020603050405020304" pitchFamily="18" charset="0"/>
                <a:ea typeface="Arial"/>
                <a:cs typeface="Times New Roman" panose="02020603050405020304" pitchFamily="18" charset="0"/>
                <a:sym typeface="Arial"/>
              </a:rPr>
              <a:t>Joining Us </a:t>
            </a:r>
            <a:br>
              <a:rPr lang="en-US" sz="7200" dirty="0">
                <a:latin typeface="Times New Roman" panose="02020603050405020304" pitchFamily="18" charset="0"/>
                <a:ea typeface="Arial"/>
                <a:cs typeface="Times New Roman" panose="02020603050405020304" pitchFamily="18" charset="0"/>
                <a:sym typeface="Arial"/>
              </a:rPr>
            </a:br>
            <a:r>
              <a:rPr lang="en-US" sz="7200" dirty="0">
                <a:latin typeface="Times New Roman" panose="02020603050405020304" pitchFamily="18" charset="0"/>
                <a:ea typeface="Arial"/>
                <a:cs typeface="Times New Roman" panose="02020603050405020304" pitchFamily="18" charset="0"/>
                <a:sym typeface="Arial"/>
              </a:rPr>
              <a:t>This Week!! </a:t>
            </a:r>
            <a:endParaRPr sz="6000" dirty="0">
              <a:latin typeface="Times New Roman" panose="02020603050405020304" pitchFamily="18" charset="0"/>
              <a:cs typeface="Times New Roman" panose="02020603050405020304" pitchFamily="18" charset="0"/>
            </a:endParaRPr>
          </a:p>
        </p:txBody>
      </p:sp>
      <p:sp>
        <p:nvSpPr>
          <p:cNvPr id="371" name="Google Shape;371;p24"/>
          <p:cNvSpPr/>
          <p:nvPr/>
        </p:nvSpPr>
        <p:spPr>
          <a:xfrm>
            <a:off x="10088880" y="0"/>
            <a:ext cx="2103120" cy="6858000"/>
          </a:xfrm>
          <a:prstGeom prst="rect">
            <a:avLst/>
          </a:prstGeom>
          <a:solidFill>
            <a:srgbClr val="2225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2" name="Google Shape;372;p24"/>
          <p:cNvSpPr/>
          <p:nvPr/>
        </p:nvSpPr>
        <p:spPr>
          <a:xfrm>
            <a:off x="8915400" y="2358913"/>
            <a:ext cx="2140172" cy="2140172"/>
          </a:xfrm>
          <a:prstGeom prst="ellipse">
            <a:avLst/>
          </a:prstGeom>
          <a:solidFill>
            <a:srgbClr val="FFFFFF"/>
          </a:solidFill>
          <a:ln w="22225" cap="flat" cmpd="sng">
            <a:solidFill>
              <a:srgbClr val="F2C68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73" name="Google Shape;373;p24" descr="Picture 7"/>
          <p:cNvPicPr preferRelativeResize="0"/>
          <p:nvPr/>
        </p:nvPicPr>
        <p:blipFill rotWithShape="1">
          <a:blip r:embed="rId3">
            <a:alphaModFix/>
          </a:blip>
          <a:srcRect r="-9" b="651"/>
          <a:stretch/>
        </p:blipFill>
        <p:spPr>
          <a:xfrm>
            <a:off x="7263221" y="1193675"/>
            <a:ext cx="4477839" cy="4470647"/>
          </a:xfrm>
          <a:custGeom>
            <a:avLst/>
            <a:gdLst/>
            <a:ahLst/>
            <a:cxnLst/>
            <a:rect l="l" t="t" r="r" b="b"/>
            <a:pathLst>
              <a:path w="6057610" h="6057610" extrusionOk="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ln>
            <a:noFill/>
          </a:ln>
        </p:spPr>
      </p:pic>
      <p:sp>
        <p:nvSpPr>
          <p:cNvPr id="374" name="Google Shape;374;p24"/>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5" name="Google Shape;375;p24"/>
          <p:cNvSpPr/>
          <p:nvPr/>
        </p:nvSpPr>
        <p:spPr>
          <a:xfrm rot="10800000" flipH="1">
            <a:off x="1050233" y="6400797"/>
            <a:ext cx="9038648"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76" name="Google Shape;376;p24"/>
          <p:cNvSpPr txBox="1"/>
          <p:nvPr/>
        </p:nvSpPr>
        <p:spPr>
          <a:xfrm>
            <a:off x="1901070" y="6454796"/>
            <a:ext cx="719763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3"/>
          <p:cNvSpPr txBox="1">
            <a:spLocks noGrp="1"/>
          </p:cNvSpPr>
          <p:nvPr>
            <p:ph type="title"/>
          </p:nvPr>
        </p:nvSpPr>
        <p:spPr>
          <a:xfrm>
            <a:off x="-616226" y="1095194"/>
            <a:ext cx="10515600" cy="1325563"/>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4400"/>
              <a:buFont typeface="Times New Roman"/>
              <a:buNone/>
            </a:pPr>
            <a:r>
              <a:rPr lang="en-US" dirty="0">
                <a:latin typeface="Times New Roman"/>
                <a:ea typeface="Times New Roman"/>
                <a:cs typeface="Times New Roman"/>
                <a:sym typeface="Times New Roman"/>
              </a:rPr>
              <a:t>Medical Disclaimer </a:t>
            </a:r>
            <a:br>
              <a:rPr lang="en-US" dirty="0">
                <a:latin typeface="Calibri"/>
                <a:ea typeface="Calibri"/>
                <a:cs typeface="Calibri"/>
                <a:sym typeface="Calibri"/>
              </a:rPr>
            </a:br>
            <a:endParaRPr dirty="0"/>
          </a:p>
        </p:txBody>
      </p:sp>
      <p:sp>
        <p:nvSpPr>
          <p:cNvPr id="114" name="Google Shape;114;p3"/>
          <p:cNvSpPr txBox="1">
            <a:spLocks noGrp="1"/>
          </p:cNvSpPr>
          <p:nvPr>
            <p:ph type="body" idx="1"/>
          </p:nvPr>
        </p:nvSpPr>
        <p:spPr>
          <a:xfrm>
            <a:off x="3866322" y="1888435"/>
            <a:ext cx="7255565" cy="4494767"/>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20000"/>
              </a:lnSpc>
              <a:spcBef>
                <a:spcPts val="0"/>
              </a:spcBef>
              <a:spcAft>
                <a:spcPts val="0"/>
              </a:spcAft>
              <a:buClr>
                <a:schemeClr val="dk1"/>
              </a:buClr>
              <a:buSzPct val="100000"/>
              <a:buNone/>
            </a:pPr>
            <a:r>
              <a:rPr lang="en-US" dirty="0">
                <a:latin typeface="Times New Roman"/>
                <a:ea typeface="Times New Roman"/>
                <a:cs typeface="Times New Roman"/>
                <a:sym typeface="Times New Roman"/>
              </a:rPr>
              <a:t>The information provided is for educational purposes and is not intended as medical advice or a substitute for the medical advice of a physician or other qualified health care professional. This is for science and educational purposes only and cannot be used in any aspect of sales or marketing.  You should not use this information for diagnosing a health or fitness problem or disease.  You should always consult with a doctor or other health care professional for medical advice or information about diagnosis and treatment. </a:t>
            </a:r>
            <a:r>
              <a:rPr lang="en-US" b="1" dirty="0">
                <a:latin typeface="Times New Roman"/>
                <a:ea typeface="Times New Roman"/>
                <a:cs typeface="Times New Roman"/>
                <a:sym typeface="Times New Roman"/>
              </a:rPr>
              <a:t>This is Confidential. Do not distribute</a:t>
            </a:r>
            <a:r>
              <a:rPr lang="en-US" dirty="0">
                <a:latin typeface="Times New Roman"/>
                <a:ea typeface="Times New Roman"/>
                <a:cs typeface="Times New Roman"/>
                <a:sym typeface="Times New Roman"/>
              </a:rPr>
              <a:t>—for scientific educational purposes only.  </a:t>
            </a:r>
            <a:endParaRPr dirty="0"/>
          </a:p>
          <a:p>
            <a:pPr marL="0" lvl="0" indent="0" algn="l" rtl="0">
              <a:lnSpc>
                <a:spcPct val="90000"/>
              </a:lnSpc>
              <a:spcBef>
                <a:spcPts val="1000"/>
              </a:spcBef>
              <a:spcAft>
                <a:spcPts val="0"/>
              </a:spcAft>
              <a:buClr>
                <a:schemeClr val="dk1"/>
              </a:buClr>
              <a:buSzPct val="100000"/>
              <a:buNone/>
            </a:pPr>
            <a:endParaRPr dirty="0"/>
          </a:p>
        </p:txBody>
      </p:sp>
      <p:sp>
        <p:nvSpPr>
          <p:cNvPr id="115" name="Google Shape;115;p3"/>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6" name="Google Shape;116;p3" descr="Picture 7"/>
          <p:cNvPicPr preferRelativeResize="0"/>
          <p:nvPr/>
        </p:nvPicPr>
        <p:blipFill rotWithShape="1">
          <a:blip r:embed="rId3">
            <a:alphaModFix/>
          </a:blip>
          <a:srcRect/>
          <a:stretch/>
        </p:blipFill>
        <p:spPr>
          <a:xfrm>
            <a:off x="128740" y="2027583"/>
            <a:ext cx="3055560" cy="3070915"/>
          </a:xfrm>
          <a:prstGeom prst="rect">
            <a:avLst/>
          </a:prstGeom>
          <a:noFill/>
          <a:ln>
            <a:noFill/>
          </a:ln>
        </p:spPr>
      </p:pic>
      <p:sp>
        <p:nvSpPr>
          <p:cNvPr id="117" name="Google Shape;117;p3"/>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18" name="Google Shape;118;p3"/>
          <p:cNvSpPr txBox="1"/>
          <p:nvPr/>
        </p:nvSpPr>
        <p:spPr>
          <a:xfrm>
            <a:off x="2800856" y="6444519"/>
            <a:ext cx="764051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24" name="Google Shape;124;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25" name="Google Shape;125;p4" descr="A picture containing text, person, person&#10;&#10;Description automatically generated"/>
          <p:cNvPicPr preferRelativeResize="0">
            <a:picLocks noGrp="1"/>
          </p:cNvPicPr>
          <p:nvPr>
            <p:ph type="body" idx="1"/>
          </p:nvPr>
        </p:nvPicPr>
        <p:blipFill rotWithShape="1">
          <a:blip r:embed="rId3">
            <a:alphaModFix/>
          </a:blip>
          <a:srcRect b="443"/>
          <a:stretch/>
        </p:blipFill>
        <p:spPr>
          <a:xfrm>
            <a:off x="1" y="1"/>
            <a:ext cx="12192000"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9"/>
        <p:cNvGrpSpPr/>
        <p:nvPr/>
      </p:nvGrpSpPr>
      <p:grpSpPr>
        <a:xfrm>
          <a:off x="0" y="0"/>
          <a:ext cx="0" cy="0"/>
          <a:chOff x="0" y="0"/>
          <a:chExt cx="0" cy="0"/>
        </a:xfrm>
      </p:grpSpPr>
      <p:sp>
        <p:nvSpPr>
          <p:cNvPr id="130" name="Google Shape;130;p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1" name="Google Shape;131;p5"/>
          <p:cNvSpPr/>
          <p:nvPr/>
        </p:nvSpPr>
        <p:spPr>
          <a:xfrm>
            <a:off x="0" y="0"/>
            <a:ext cx="12192000" cy="3482342"/>
          </a:xfrm>
          <a:custGeom>
            <a:avLst/>
            <a:gdLst/>
            <a:ahLst/>
            <a:cxnLst/>
            <a:rect l="l" t="t" r="r" b="b"/>
            <a:pathLst>
              <a:path w="12192000" h="3482342" extrusionOk="0">
                <a:moveTo>
                  <a:pt x="0" y="0"/>
                </a:moveTo>
                <a:lnTo>
                  <a:pt x="12192000" y="0"/>
                </a:lnTo>
                <a:lnTo>
                  <a:pt x="12192000" y="635369"/>
                </a:lnTo>
                <a:cubicBezTo>
                  <a:pt x="12191930" y="610378"/>
                  <a:pt x="12191859" y="585387"/>
                  <a:pt x="12191789" y="560396"/>
                </a:cubicBezTo>
                <a:cubicBezTo>
                  <a:pt x="12175211" y="562678"/>
                  <a:pt x="11999606" y="644473"/>
                  <a:pt x="11983027" y="646756"/>
                </a:cubicBezTo>
                <a:cubicBezTo>
                  <a:pt x="11943442" y="661920"/>
                  <a:pt x="11950154" y="649830"/>
                  <a:pt x="11940158" y="651378"/>
                </a:cubicBezTo>
                <a:cubicBezTo>
                  <a:pt x="11930162" y="652926"/>
                  <a:pt x="11943274" y="652245"/>
                  <a:pt x="11923051" y="656045"/>
                </a:cubicBezTo>
                <a:cubicBezTo>
                  <a:pt x="11882449" y="639093"/>
                  <a:pt x="11867184" y="670845"/>
                  <a:pt x="11832939" y="674181"/>
                </a:cubicBezTo>
                <a:cubicBezTo>
                  <a:pt x="11812296" y="669845"/>
                  <a:pt x="11772988" y="668355"/>
                  <a:pt x="11767770" y="683807"/>
                </a:cubicBezTo>
                <a:cubicBezTo>
                  <a:pt x="11757314" y="685936"/>
                  <a:pt x="11743230" y="693101"/>
                  <a:pt x="11728279" y="700816"/>
                </a:cubicBezTo>
                <a:lnTo>
                  <a:pt x="11722533" y="703421"/>
                </a:lnTo>
                <a:lnTo>
                  <a:pt x="11720002" y="710566"/>
                </a:lnTo>
                <a:lnTo>
                  <a:pt x="11707351" y="710310"/>
                </a:lnTo>
                <a:lnTo>
                  <a:pt x="11700369" y="713480"/>
                </a:lnTo>
                <a:lnTo>
                  <a:pt x="11691126" y="726131"/>
                </a:lnTo>
                <a:cubicBezTo>
                  <a:pt x="11686960" y="732845"/>
                  <a:pt x="11663435" y="739546"/>
                  <a:pt x="11657717" y="746701"/>
                </a:cubicBezTo>
                <a:cubicBezTo>
                  <a:pt x="11651999" y="753856"/>
                  <a:pt x="11669175" y="763766"/>
                  <a:pt x="11656818" y="769062"/>
                </a:cubicBezTo>
                <a:cubicBezTo>
                  <a:pt x="11645954" y="777786"/>
                  <a:pt x="11627045" y="778196"/>
                  <a:pt x="11601229" y="785537"/>
                </a:cubicBezTo>
                <a:cubicBezTo>
                  <a:pt x="11575413" y="792878"/>
                  <a:pt x="11538696" y="801341"/>
                  <a:pt x="11501920" y="813109"/>
                </a:cubicBezTo>
                <a:cubicBezTo>
                  <a:pt x="11460587" y="824093"/>
                  <a:pt x="11432519" y="842469"/>
                  <a:pt x="11405286" y="849086"/>
                </a:cubicBezTo>
                <a:cubicBezTo>
                  <a:pt x="11353339" y="866295"/>
                  <a:pt x="11354410" y="845161"/>
                  <a:pt x="11338523" y="852810"/>
                </a:cubicBezTo>
                <a:cubicBezTo>
                  <a:pt x="11308884" y="863514"/>
                  <a:pt x="11353090" y="841987"/>
                  <a:pt x="11334676" y="859677"/>
                </a:cubicBezTo>
                <a:cubicBezTo>
                  <a:pt x="11295079" y="884428"/>
                  <a:pt x="11238631" y="959542"/>
                  <a:pt x="11217448" y="980136"/>
                </a:cubicBezTo>
                <a:cubicBezTo>
                  <a:pt x="11196801" y="1004817"/>
                  <a:pt x="11202732" y="987478"/>
                  <a:pt x="11196987" y="1000897"/>
                </a:cubicBezTo>
                <a:cubicBezTo>
                  <a:pt x="11191242" y="1014316"/>
                  <a:pt x="11200040" y="1028284"/>
                  <a:pt x="11193568" y="1039464"/>
                </a:cubicBezTo>
                <a:cubicBezTo>
                  <a:pt x="11181920" y="1057634"/>
                  <a:pt x="11187929" y="1053532"/>
                  <a:pt x="11175804" y="1067977"/>
                </a:cubicBezTo>
                <a:cubicBezTo>
                  <a:pt x="11168136" y="1078025"/>
                  <a:pt x="11142602" y="1097119"/>
                  <a:pt x="11133438" y="1106812"/>
                </a:cubicBezTo>
                <a:cubicBezTo>
                  <a:pt x="11124274" y="1116505"/>
                  <a:pt x="11134647" y="1114365"/>
                  <a:pt x="11120819" y="1126133"/>
                </a:cubicBezTo>
                <a:cubicBezTo>
                  <a:pt x="11106991" y="1137901"/>
                  <a:pt x="11087009" y="1165275"/>
                  <a:pt x="11071654" y="1177422"/>
                </a:cubicBezTo>
                <a:cubicBezTo>
                  <a:pt x="11056299" y="1189570"/>
                  <a:pt x="11041338" y="1190780"/>
                  <a:pt x="11028687" y="1199018"/>
                </a:cubicBezTo>
                <a:cubicBezTo>
                  <a:pt x="11006077" y="1216981"/>
                  <a:pt x="10985939" y="1219268"/>
                  <a:pt x="10974565" y="1226849"/>
                </a:cubicBezTo>
                <a:cubicBezTo>
                  <a:pt x="10963191" y="1234430"/>
                  <a:pt x="10978096" y="1238618"/>
                  <a:pt x="10960443" y="1244502"/>
                </a:cubicBezTo>
                <a:cubicBezTo>
                  <a:pt x="10937301" y="1255025"/>
                  <a:pt x="10897483" y="1265096"/>
                  <a:pt x="10879242" y="1269215"/>
                </a:cubicBezTo>
                <a:cubicBezTo>
                  <a:pt x="10861001" y="1273334"/>
                  <a:pt x="10863361" y="1264933"/>
                  <a:pt x="10850998" y="1269215"/>
                </a:cubicBezTo>
                <a:lnTo>
                  <a:pt x="10815658" y="1287849"/>
                </a:lnTo>
                <a:cubicBezTo>
                  <a:pt x="10795652" y="1293733"/>
                  <a:pt x="10746525" y="1311275"/>
                  <a:pt x="10723900" y="1318642"/>
                </a:cubicBezTo>
                <a:cubicBezTo>
                  <a:pt x="10705077" y="1325539"/>
                  <a:pt x="10706518" y="1319939"/>
                  <a:pt x="10699186" y="1322173"/>
                </a:cubicBezTo>
                <a:cubicBezTo>
                  <a:pt x="10691854" y="1324408"/>
                  <a:pt x="10686855" y="1343347"/>
                  <a:pt x="10676375" y="1342640"/>
                </a:cubicBezTo>
                <a:cubicBezTo>
                  <a:pt x="10676343" y="1337186"/>
                  <a:pt x="10639666" y="1342470"/>
                  <a:pt x="10636304" y="1342641"/>
                </a:cubicBezTo>
                <a:cubicBezTo>
                  <a:pt x="10626667" y="1347586"/>
                  <a:pt x="10613500" y="1341941"/>
                  <a:pt x="10603863" y="1346886"/>
                </a:cubicBezTo>
                <a:lnTo>
                  <a:pt x="10573203" y="1351996"/>
                </a:lnTo>
                <a:cubicBezTo>
                  <a:pt x="10562611" y="1353173"/>
                  <a:pt x="10557365" y="1375337"/>
                  <a:pt x="10547375" y="1375130"/>
                </a:cubicBezTo>
                <a:cubicBezTo>
                  <a:pt x="10537385" y="1374923"/>
                  <a:pt x="10522089" y="1366643"/>
                  <a:pt x="10513263" y="1371939"/>
                </a:cubicBezTo>
                <a:cubicBezTo>
                  <a:pt x="10505804" y="1378887"/>
                  <a:pt x="10494815" y="1378774"/>
                  <a:pt x="10487356" y="1385722"/>
                </a:cubicBezTo>
                <a:lnTo>
                  <a:pt x="10464012" y="1391778"/>
                </a:lnTo>
                <a:cubicBezTo>
                  <a:pt x="10456657" y="1392366"/>
                  <a:pt x="10449461" y="1401737"/>
                  <a:pt x="10439694" y="1406905"/>
                </a:cubicBezTo>
                <a:cubicBezTo>
                  <a:pt x="10429927" y="1412073"/>
                  <a:pt x="10417525" y="1414065"/>
                  <a:pt x="10405409" y="1422789"/>
                </a:cubicBezTo>
                <a:cubicBezTo>
                  <a:pt x="10385126" y="1419848"/>
                  <a:pt x="10374706" y="1423369"/>
                  <a:pt x="10370530" y="1441596"/>
                </a:cubicBezTo>
                <a:cubicBezTo>
                  <a:pt x="10354767" y="1445421"/>
                  <a:pt x="10317840" y="1451247"/>
                  <a:pt x="10300239" y="1456332"/>
                </a:cubicBezTo>
                <a:cubicBezTo>
                  <a:pt x="10282638" y="1461417"/>
                  <a:pt x="10276690" y="1468577"/>
                  <a:pt x="10264922" y="1472107"/>
                </a:cubicBezTo>
                <a:cubicBezTo>
                  <a:pt x="10253154" y="1475637"/>
                  <a:pt x="10240218" y="1469553"/>
                  <a:pt x="10229629" y="1470454"/>
                </a:cubicBezTo>
                <a:cubicBezTo>
                  <a:pt x="10219040" y="1471355"/>
                  <a:pt x="10214330" y="1477515"/>
                  <a:pt x="10201385" y="1477515"/>
                </a:cubicBezTo>
                <a:cubicBezTo>
                  <a:pt x="10188440" y="1477515"/>
                  <a:pt x="10165492" y="1479280"/>
                  <a:pt x="10151958" y="1477515"/>
                </a:cubicBezTo>
                <a:cubicBezTo>
                  <a:pt x="10138424" y="1475750"/>
                  <a:pt x="10130187" y="1468101"/>
                  <a:pt x="10120184" y="1466924"/>
                </a:cubicBezTo>
                <a:cubicBezTo>
                  <a:pt x="10110181" y="1465747"/>
                  <a:pt x="10091597" y="1479719"/>
                  <a:pt x="10081348" y="1481046"/>
                </a:cubicBezTo>
                <a:cubicBezTo>
                  <a:pt x="10071099" y="1482373"/>
                  <a:pt x="10073276" y="1471664"/>
                  <a:pt x="10058690" y="1474888"/>
                </a:cubicBezTo>
                <a:cubicBezTo>
                  <a:pt x="10040170" y="1466053"/>
                  <a:pt x="10015872" y="1472731"/>
                  <a:pt x="10004424" y="1489801"/>
                </a:cubicBezTo>
                <a:cubicBezTo>
                  <a:pt x="10002452" y="1492741"/>
                  <a:pt x="10000947" y="1495882"/>
                  <a:pt x="9999951" y="1499127"/>
                </a:cubicBezTo>
                <a:cubicBezTo>
                  <a:pt x="9967418" y="1507155"/>
                  <a:pt x="9889427" y="1534394"/>
                  <a:pt x="9845462" y="1548192"/>
                </a:cubicBezTo>
                <a:cubicBezTo>
                  <a:pt x="9822222" y="1562604"/>
                  <a:pt x="9768858" y="1594433"/>
                  <a:pt x="9736156" y="1581928"/>
                </a:cubicBezTo>
                <a:cubicBezTo>
                  <a:pt x="9745637" y="1601571"/>
                  <a:pt x="9699425" y="1582999"/>
                  <a:pt x="9693355" y="1602632"/>
                </a:cubicBezTo>
                <a:cubicBezTo>
                  <a:pt x="9690360" y="1618512"/>
                  <a:pt x="9675642" y="1616579"/>
                  <a:pt x="9664242" y="1622075"/>
                </a:cubicBezTo>
                <a:cubicBezTo>
                  <a:pt x="9655776" y="1638103"/>
                  <a:pt x="9598819" y="1651043"/>
                  <a:pt x="9579195" y="1648017"/>
                </a:cubicBezTo>
                <a:cubicBezTo>
                  <a:pt x="9524163" y="1629881"/>
                  <a:pt x="9477693" y="1693985"/>
                  <a:pt x="9433652" y="1681174"/>
                </a:cubicBezTo>
                <a:cubicBezTo>
                  <a:pt x="9421990" y="1682314"/>
                  <a:pt x="9412258" y="1685676"/>
                  <a:pt x="9403775" y="1690403"/>
                </a:cubicBezTo>
                <a:lnTo>
                  <a:pt x="9382503" y="1706957"/>
                </a:lnTo>
                <a:lnTo>
                  <a:pt x="9381410" y="1718312"/>
                </a:lnTo>
                <a:lnTo>
                  <a:pt x="9365685" y="1724772"/>
                </a:lnTo>
                <a:lnTo>
                  <a:pt x="9278020" y="1741161"/>
                </a:lnTo>
                <a:cubicBezTo>
                  <a:pt x="9235873" y="1762229"/>
                  <a:pt x="9231473" y="1754941"/>
                  <a:pt x="9217145" y="1771195"/>
                </a:cubicBezTo>
                <a:cubicBezTo>
                  <a:pt x="9131538" y="1776872"/>
                  <a:pt x="9039728" y="1814874"/>
                  <a:pt x="8955875" y="1796806"/>
                </a:cubicBezTo>
                <a:cubicBezTo>
                  <a:pt x="8861771" y="1817659"/>
                  <a:pt x="8730077" y="1856614"/>
                  <a:pt x="8648415" y="1878623"/>
                </a:cubicBezTo>
                <a:cubicBezTo>
                  <a:pt x="8578856" y="1892487"/>
                  <a:pt x="8546278" y="1907799"/>
                  <a:pt x="8538519" y="1894114"/>
                </a:cubicBezTo>
                <a:cubicBezTo>
                  <a:pt x="8513108" y="1898081"/>
                  <a:pt x="8514559" y="1915122"/>
                  <a:pt x="8506541" y="1905955"/>
                </a:cubicBezTo>
                <a:cubicBezTo>
                  <a:pt x="8437841" y="1911139"/>
                  <a:pt x="8301617" y="1910841"/>
                  <a:pt x="8236214" y="1909725"/>
                </a:cubicBezTo>
                <a:cubicBezTo>
                  <a:pt x="8201189" y="1897570"/>
                  <a:pt x="8163827" y="1900921"/>
                  <a:pt x="8132104" y="1895727"/>
                </a:cubicBezTo>
                <a:cubicBezTo>
                  <a:pt x="8021354" y="1869423"/>
                  <a:pt x="7973371" y="1872758"/>
                  <a:pt x="7918078" y="1862668"/>
                </a:cubicBezTo>
                <a:cubicBezTo>
                  <a:pt x="7883942" y="1854133"/>
                  <a:pt x="7834588" y="1870269"/>
                  <a:pt x="7817899" y="1862176"/>
                </a:cubicBezTo>
                <a:cubicBezTo>
                  <a:pt x="7803952" y="1858540"/>
                  <a:pt x="7780423" y="1826275"/>
                  <a:pt x="7768994" y="1855721"/>
                </a:cubicBezTo>
                <a:cubicBezTo>
                  <a:pt x="7693971" y="1816704"/>
                  <a:pt x="7680420" y="1850219"/>
                  <a:pt x="7618027" y="1830959"/>
                </a:cubicBezTo>
                <a:cubicBezTo>
                  <a:pt x="7563589" y="1813247"/>
                  <a:pt x="7530287" y="1817871"/>
                  <a:pt x="7449425" y="1810910"/>
                </a:cubicBezTo>
                <a:lnTo>
                  <a:pt x="7342915" y="1819827"/>
                </a:lnTo>
                <a:lnTo>
                  <a:pt x="7255191" y="1834354"/>
                </a:lnTo>
                <a:cubicBezTo>
                  <a:pt x="7235153" y="1839259"/>
                  <a:pt x="7150315" y="1831629"/>
                  <a:pt x="7131205" y="1845557"/>
                </a:cubicBezTo>
                <a:cubicBezTo>
                  <a:pt x="6968750" y="1838101"/>
                  <a:pt x="6977206" y="1837412"/>
                  <a:pt x="6941837" y="1840640"/>
                </a:cubicBezTo>
                <a:cubicBezTo>
                  <a:pt x="6905846" y="1863867"/>
                  <a:pt x="6892534" y="1847120"/>
                  <a:pt x="6837145" y="1870724"/>
                </a:cubicBezTo>
                <a:cubicBezTo>
                  <a:pt x="6823442" y="1850610"/>
                  <a:pt x="6785388" y="1865075"/>
                  <a:pt x="6753991" y="1860969"/>
                </a:cubicBezTo>
                <a:cubicBezTo>
                  <a:pt x="6744571" y="1866959"/>
                  <a:pt x="6736100" y="1874451"/>
                  <a:pt x="6727754" y="1882372"/>
                </a:cubicBezTo>
                <a:lnTo>
                  <a:pt x="6723371" y="1886494"/>
                </a:lnTo>
                <a:lnTo>
                  <a:pt x="6702779" y="1893601"/>
                </a:lnTo>
                <a:lnTo>
                  <a:pt x="6686657" y="1907344"/>
                </a:lnTo>
                <a:lnTo>
                  <a:pt x="6651330" y="1922921"/>
                </a:lnTo>
                <a:cubicBezTo>
                  <a:pt x="6640157" y="1928264"/>
                  <a:pt x="6638035" y="1935420"/>
                  <a:pt x="6622958" y="1936255"/>
                </a:cubicBezTo>
                <a:cubicBezTo>
                  <a:pt x="6600915" y="1943222"/>
                  <a:pt x="6552371" y="1948565"/>
                  <a:pt x="6522602" y="1954133"/>
                </a:cubicBezTo>
                <a:cubicBezTo>
                  <a:pt x="6492833" y="1959701"/>
                  <a:pt x="6461408" y="1966721"/>
                  <a:pt x="6444344" y="1969663"/>
                </a:cubicBezTo>
                <a:cubicBezTo>
                  <a:pt x="6427280" y="1972605"/>
                  <a:pt x="6428109" y="1974263"/>
                  <a:pt x="6409626" y="1978846"/>
                </a:cubicBezTo>
                <a:cubicBezTo>
                  <a:pt x="6391143" y="1983429"/>
                  <a:pt x="6354327" y="1989225"/>
                  <a:pt x="6333446" y="1997163"/>
                </a:cubicBezTo>
                <a:cubicBezTo>
                  <a:pt x="6318475" y="2003304"/>
                  <a:pt x="6299617" y="2000258"/>
                  <a:pt x="6294933" y="2019412"/>
                </a:cubicBezTo>
                <a:cubicBezTo>
                  <a:pt x="6286089" y="2042978"/>
                  <a:pt x="6227534" y="2018229"/>
                  <a:pt x="6238719" y="2042547"/>
                </a:cubicBezTo>
                <a:cubicBezTo>
                  <a:pt x="6222530" y="2046966"/>
                  <a:pt x="6203861" y="2053486"/>
                  <a:pt x="6187205" y="2060048"/>
                </a:cubicBezTo>
                <a:cubicBezTo>
                  <a:pt x="6170549" y="2066610"/>
                  <a:pt x="6153490" y="2074269"/>
                  <a:pt x="6138780" y="2081918"/>
                </a:cubicBezTo>
                <a:cubicBezTo>
                  <a:pt x="6124070" y="2089567"/>
                  <a:pt x="6133826" y="2100763"/>
                  <a:pt x="6120125" y="2109475"/>
                </a:cubicBezTo>
                <a:cubicBezTo>
                  <a:pt x="6106424" y="2118187"/>
                  <a:pt x="6071747" y="2113765"/>
                  <a:pt x="6056576" y="2120066"/>
                </a:cubicBezTo>
                <a:cubicBezTo>
                  <a:pt x="6041405" y="2126367"/>
                  <a:pt x="6013212" y="2118450"/>
                  <a:pt x="5993794" y="2122569"/>
                </a:cubicBezTo>
                <a:cubicBezTo>
                  <a:pt x="5964206" y="2130692"/>
                  <a:pt x="5962485" y="2139897"/>
                  <a:pt x="5943601" y="2137719"/>
                </a:cubicBezTo>
                <a:cubicBezTo>
                  <a:pt x="5924717" y="2135541"/>
                  <a:pt x="5912263" y="2145394"/>
                  <a:pt x="5898141" y="2144806"/>
                </a:cubicBezTo>
                <a:cubicBezTo>
                  <a:pt x="5884019" y="2144218"/>
                  <a:pt x="5868158" y="2133273"/>
                  <a:pt x="5855337" y="2137719"/>
                </a:cubicBezTo>
                <a:cubicBezTo>
                  <a:pt x="5842516" y="2142165"/>
                  <a:pt x="5837100" y="2155593"/>
                  <a:pt x="5817682" y="2157358"/>
                </a:cubicBezTo>
                <a:cubicBezTo>
                  <a:pt x="5798264" y="2159123"/>
                  <a:pt x="5773002" y="2155397"/>
                  <a:pt x="5735300" y="2158902"/>
                </a:cubicBezTo>
                <a:cubicBezTo>
                  <a:pt x="5697598" y="2162407"/>
                  <a:pt x="5588527" y="2188980"/>
                  <a:pt x="5591469" y="2178389"/>
                </a:cubicBezTo>
                <a:cubicBezTo>
                  <a:pt x="5555576" y="2181920"/>
                  <a:pt x="5528919" y="2193924"/>
                  <a:pt x="5505818" y="2194207"/>
                </a:cubicBezTo>
                <a:cubicBezTo>
                  <a:pt x="5482717" y="2194490"/>
                  <a:pt x="5495184" y="2190180"/>
                  <a:pt x="5477574" y="2190677"/>
                </a:cubicBezTo>
                <a:cubicBezTo>
                  <a:pt x="5459964" y="2191175"/>
                  <a:pt x="5427187" y="2180216"/>
                  <a:pt x="5414282" y="2183070"/>
                </a:cubicBezTo>
                <a:cubicBezTo>
                  <a:pt x="5407945" y="2205016"/>
                  <a:pt x="5394338" y="2208803"/>
                  <a:pt x="5368369" y="2204272"/>
                </a:cubicBezTo>
                <a:cubicBezTo>
                  <a:pt x="5354793" y="2209070"/>
                  <a:pt x="5349205" y="2213102"/>
                  <a:pt x="5336354" y="2218920"/>
                </a:cubicBezTo>
                <a:cubicBezTo>
                  <a:pt x="5323503" y="2224738"/>
                  <a:pt x="5304208" y="2232709"/>
                  <a:pt x="5291263" y="2239182"/>
                </a:cubicBezTo>
                <a:cubicBezTo>
                  <a:pt x="5278318" y="2245655"/>
                  <a:pt x="5264730" y="2242318"/>
                  <a:pt x="5255152" y="2247164"/>
                </a:cubicBezTo>
                <a:cubicBezTo>
                  <a:pt x="5245574" y="2252010"/>
                  <a:pt x="5240857" y="2261199"/>
                  <a:pt x="5233796" y="2268260"/>
                </a:cubicBezTo>
                <a:cubicBezTo>
                  <a:pt x="5226735" y="2275321"/>
                  <a:pt x="5222832" y="2268609"/>
                  <a:pt x="5212786" y="2275408"/>
                </a:cubicBezTo>
                <a:cubicBezTo>
                  <a:pt x="5202741" y="2282208"/>
                  <a:pt x="5174227" y="2281420"/>
                  <a:pt x="5159401" y="2284343"/>
                </a:cubicBezTo>
                <a:cubicBezTo>
                  <a:pt x="5129776" y="2295641"/>
                  <a:pt x="5158686" y="2301898"/>
                  <a:pt x="5123830" y="2307070"/>
                </a:cubicBezTo>
                <a:cubicBezTo>
                  <a:pt x="5082905" y="2318102"/>
                  <a:pt x="5072939" y="2287385"/>
                  <a:pt x="5065426" y="2324076"/>
                </a:cubicBezTo>
                <a:cubicBezTo>
                  <a:pt x="5017747" y="2318395"/>
                  <a:pt x="5031271" y="2337329"/>
                  <a:pt x="4975908" y="2364128"/>
                </a:cubicBezTo>
                <a:cubicBezTo>
                  <a:pt x="4946700" y="2354134"/>
                  <a:pt x="4928936" y="2366071"/>
                  <a:pt x="4913723" y="2385265"/>
                </a:cubicBezTo>
                <a:cubicBezTo>
                  <a:pt x="4854880" y="2394046"/>
                  <a:pt x="4808730" y="2428302"/>
                  <a:pt x="4746485" y="2451769"/>
                </a:cubicBezTo>
                <a:lnTo>
                  <a:pt x="4681588" y="2467494"/>
                </a:lnTo>
                <a:lnTo>
                  <a:pt x="1783655" y="3163860"/>
                </a:lnTo>
                <a:lnTo>
                  <a:pt x="1325955" y="3176692"/>
                </a:lnTo>
                <a:cubicBezTo>
                  <a:pt x="1278931" y="3186609"/>
                  <a:pt x="1232617" y="3191205"/>
                  <a:pt x="1190384" y="3203504"/>
                </a:cubicBezTo>
                <a:cubicBezTo>
                  <a:pt x="1146740" y="3204301"/>
                  <a:pt x="1142940" y="3250947"/>
                  <a:pt x="1094537" y="3229469"/>
                </a:cubicBezTo>
                <a:cubicBezTo>
                  <a:pt x="1069134" y="3237778"/>
                  <a:pt x="1026961" y="3247646"/>
                  <a:pt x="1013254" y="3263949"/>
                </a:cubicBezTo>
                <a:cubicBezTo>
                  <a:pt x="966756" y="3279110"/>
                  <a:pt x="851011" y="3352246"/>
                  <a:pt x="815546" y="3334559"/>
                </a:cubicBezTo>
                <a:cubicBezTo>
                  <a:pt x="808324" y="3352177"/>
                  <a:pt x="815137" y="3324821"/>
                  <a:pt x="779276" y="3327290"/>
                </a:cubicBezTo>
                <a:cubicBezTo>
                  <a:pt x="712585" y="3298149"/>
                  <a:pt x="672574" y="3378796"/>
                  <a:pt x="600378" y="3335250"/>
                </a:cubicBezTo>
                <a:cubicBezTo>
                  <a:pt x="595066" y="3356366"/>
                  <a:pt x="514059" y="3361176"/>
                  <a:pt x="493457" y="3365044"/>
                </a:cubicBezTo>
                <a:cubicBezTo>
                  <a:pt x="467535" y="3372578"/>
                  <a:pt x="412364" y="3374283"/>
                  <a:pt x="388355" y="3376925"/>
                </a:cubicBezTo>
                <a:cubicBezTo>
                  <a:pt x="364346" y="3379567"/>
                  <a:pt x="376469" y="3372659"/>
                  <a:pt x="349402" y="3380897"/>
                </a:cubicBezTo>
                <a:cubicBezTo>
                  <a:pt x="322335" y="3389135"/>
                  <a:pt x="248625" y="3434339"/>
                  <a:pt x="225952" y="3426352"/>
                </a:cubicBezTo>
                <a:cubicBezTo>
                  <a:pt x="199749" y="3439548"/>
                  <a:pt x="193948" y="3430066"/>
                  <a:pt x="171000" y="3438892"/>
                </a:cubicBezTo>
                <a:cubicBezTo>
                  <a:pt x="148052" y="3447718"/>
                  <a:pt x="101917" y="3457642"/>
                  <a:pt x="88263" y="3479310"/>
                </a:cubicBezTo>
                <a:cubicBezTo>
                  <a:pt x="64018" y="3479795"/>
                  <a:pt x="62139" y="3459801"/>
                  <a:pt x="46713" y="3462986"/>
                </a:cubicBezTo>
                <a:cubicBezTo>
                  <a:pt x="31576" y="3476862"/>
                  <a:pt x="15706" y="3476378"/>
                  <a:pt x="2765" y="3480770"/>
                </a:cubicBezTo>
                <a:lnTo>
                  <a:pt x="0" y="3482342"/>
                </a:lnTo>
                <a:lnTo>
                  <a:pt x="0" y="0"/>
                </a:lnTo>
                <a:close/>
              </a:path>
            </a:pathLst>
          </a:custGeom>
          <a:solidFill>
            <a:srgbClr val="82766A">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2" name="Google Shape;132;p5"/>
          <p:cNvSpPr txBox="1">
            <a:spLocks noGrp="1"/>
          </p:cNvSpPr>
          <p:nvPr>
            <p:ph type="title"/>
          </p:nvPr>
        </p:nvSpPr>
        <p:spPr>
          <a:xfrm>
            <a:off x="1137037" y="484094"/>
            <a:ext cx="9998441" cy="12065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imes New Roman"/>
              <a:buNone/>
            </a:pPr>
            <a:r>
              <a:rPr lang="en-US" b="0" i="0" u="none" strike="noStrike" dirty="0">
                <a:latin typeface="Times New Roman"/>
                <a:ea typeface="Times New Roman"/>
                <a:cs typeface="Times New Roman"/>
                <a:sym typeface="Times New Roman"/>
              </a:rPr>
              <a:t>DR. </a:t>
            </a:r>
            <a:r>
              <a:rPr lang="en-US" b="0" i="0" u="none" strike="noStrike">
                <a:latin typeface="Times New Roman"/>
                <a:ea typeface="Times New Roman"/>
                <a:cs typeface="Times New Roman"/>
                <a:sym typeface="Times New Roman"/>
              </a:rPr>
              <a:t>NORBERT KETSKÉS, MD </a:t>
            </a:r>
            <a:endParaRPr>
              <a:latin typeface="Times New Roman"/>
              <a:ea typeface="Times New Roman"/>
              <a:cs typeface="Times New Roman"/>
              <a:sym typeface="Times New Roman"/>
            </a:endParaRPr>
          </a:p>
        </p:txBody>
      </p:sp>
      <p:sp>
        <p:nvSpPr>
          <p:cNvPr id="133" name="Google Shape;133;p5"/>
          <p:cNvSpPr/>
          <p:nvPr/>
        </p:nvSpPr>
        <p:spPr>
          <a:xfrm>
            <a:off x="1137037" y="1958614"/>
            <a:ext cx="3594282" cy="3988962"/>
          </a:xfrm>
          <a:custGeom>
            <a:avLst/>
            <a:gdLst/>
            <a:ahLst/>
            <a:cxnLst/>
            <a:rect l="l" t="t" r="r" b="b"/>
            <a:pathLst>
              <a:path w="2400300" h="2400300" extrusionOk="0">
                <a:moveTo>
                  <a:pt x="0" y="0"/>
                </a:moveTo>
                <a:lnTo>
                  <a:pt x="2400300" y="0"/>
                </a:lnTo>
                <a:lnTo>
                  <a:pt x="2400300" y="2400300"/>
                </a:lnTo>
                <a:lnTo>
                  <a:pt x="0" y="2400300"/>
                </a:lnTo>
                <a:close/>
              </a:path>
            </a:pathLst>
          </a:custGeom>
          <a:solidFill>
            <a:srgbClr val="F2F2F2"/>
          </a:solidFill>
          <a:ln>
            <a:noFill/>
          </a:ln>
          <a:effectLst>
            <a:outerShdw blurRad="50800" dist="12700" dir="3000000" algn="tl" rotWithShape="0">
              <a:srgbClr val="000000">
                <a:alpha val="26666"/>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4" name="Google Shape;134;p5" descr="Picture 7"/>
          <p:cNvPicPr preferRelativeResize="0"/>
          <p:nvPr/>
        </p:nvPicPr>
        <p:blipFill rotWithShape="1">
          <a:blip r:embed="rId3">
            <a:alphaModFix/>
          </a:blip>
          <a:srcRect l="6885" r="2692" b="3"/>
          <a:stretch/>
        </p:blipFill>
        <p:spPr>
          <a:xfrm>
            <a:off x="1309404" y="2114946"/>
            <a:ext cx="3274548" cy="3639491"/>
          </a:xfrm>
          <a:prstGeom prst="rect">
            <a:avLst/>
          </a:prstGeom>
          <a:noFill/>
          <a:ln>
            <a:noFill/>
          </a:ln>
        </p:spPr>
      </p:pic>
      <p:sp>
        <p:nvSpPr>
          <p:cNvPr id="135" name="Google Shape;135;p5"/>
          <p:cNvSpPr/>
          <p:nvPr/>
        </p:nvSpPr>
        <p:spPr>
          <a:xfrm>
            <a:off x="2191497" y="5802246"/>
            <a:ext cx="1367625" cy="428984"/>
          </a:xfrm>
          <a:custGeom>
            <a:avLst/>
            <a:gdLst/>
            <a:ahLst/>
            <a:cxnLst/>
            <a:rect l="l" t="t" r="r" b="b"/>
            <a:pathLst>
              <a:path w="2201784" h="594531" extrusionOk="0">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6" name="Google Shape;136;p5"/>
          <p:cNvSpPr txBox="1">
            <a:spLocks noGrp="1"/>
          </p:cNvSpPr>
          <p:nvPr>
            <p:ph type="body" idx="1"/>
          </p:nvPr>
        </p:nvSpPr>
        <p:spPr>
          <a:xfrm>
            <a:off x="5366870" y="2265416"/>
            <a:ext cx="5775327" cy="3837272"/>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1700"/>
              <a:buChar char="•"/>
            </a:pPr>
            <a:r>
              <a:rPr lang="en-US" sz="1700" b="0" i="0" u="none" strike="noStrike" dirty="0">
                <a:latin typeface="Times New Roman"/>
                <a:ea typeface="Times New Roman"/>
                <a:cs typeface="Times New Roman"/>
                <a:sym typeface="Times New Roman"/>
              </a:rPr>
              <a:t>Dr. Norbert </a:t>
            </a:r>
            <a:r>
              <a:rPr lang="en-US" sz="1700" b="0" i="0" u="none" strike="noStrike" dirty="0" err="1">
                <a:latin typeface="Times New Roman"/>
                <a:ea typeface="Times New Roman"/>
                <a:cs typeface="Times New Roman"/>
                <a:sym typeface="Times New Roman"/>
              </a:rPr>
              <a:t>Ketskés</a:t>
            </a:r>
            <a:r>
              <a:rPr lang="en-US" sz="1700" b="0" i="0" u="none" strike="noStrike" dirty="0">
                <a:latin typeface="Times New Roman"/>
                <a:ea typeface="Times New Roman"/>
                <a:cs typeface="Times New Roman"/>
                <a:sym typeface="Times New Roman"/>
              </a:rPr>
              <a:t> M.D. is one the most acknowledged gastroenterologist in Hungary, specializing in natural and organic nutritional solutions, leading the well-known Primus Labor, a private clinic offering personalized nutritional advices to its patients.</a:t>
            </a:r>
            <a:endParaRPr sz="1700" b="0" dirty="0">
              <a:latin typeface="Times New Roman"/>
              <a:ea typeface="Times New Roman"/>
              <a:cs typeface="Times New Roman"/>
              <a:sym typeface="Times New Roman"/>
            </a:endParaRPr>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dirty="0">
                <a:latin typeface="Times New Roman"/>
                <a:ea typeface="Times New Roman"/>
                <a:cs typeface="Times New Roman"/>
                <a:sym typeface="Times New Roman"/>
              </a:rPr>
              <a:t>Scientific Adviser of ISNS </a:t>
            </a:r>
            <a:endParaRPr dirty="0"/>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dirty="0">
                <a:latin typeface="Times New Roman"/>
                <a:ea typeface="Times New Roman"/>
                <a:cs typeface="Times New Roman"/>
                <a:sym typeface="Times New Roman"/>
              </a:rPr>
              <a:t>Medical Partner of the Hungarian Olympic Committee since 2015 </a:t>
            </a:r>
            <a:endParaRPr dirty="0"/>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dirty="0">
                <a:latin typeface="Times New Roman"/>
                <a:ea typeface="Times New Roman"/>
                <a:cs typeface="Times New Roman"/>
                <a:sym typeface="Times New Roman"/>
              </a:rPr>
              <a:t>Member of the Medical board of Hungarian Karate Association since 2015</a:t>
            </a:r>
            <a:endParaRPr dirty="0"/>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dirty="0">
                <a:latin typeface="Times New Roman"/>
                <a:ea typeface="Times New Roman"/>
                <a:cs typeface="Times New Roman"/>
                <a:sym typeface="Times New Roman"/>
              </a:rPr>
              <a:t>Leader of the Primus Labor Private Medical Clinic since 2013 </a:t>
            </a:r>
            <a:endParaRPr dirty="0"/>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dirty="0">
                <a:latin typeface="Times New Roman"/>
                <a:ea typeface="Times New Roman"/>
                <a:cs typeface="Times New Roman"/>
                <a:sym typeface="Times New Roman"/>
              </a:rPr>
              <a:t>Working as a Family Doctor 1999 – 2012</a:t>
            </a:r>
            <a:endParaRPr dirty="0"/>
          </a:p>
          <a:p>
            <a:pPr marL="228600" lvl="0" indent="-120650" algn="l" rtl="0">
              <a:lnSpc>
                <a:spcPct val="90000"/>
              </a:lnSpc>
              <a:spcBef>
                <a:spcPts val="1000"/>
              </a:spcBef>
              <a:spcAft>
                <a:spcPts val="0"/>
              </a:spcAft>
              <a:buClr>
                <a:schemeClr val="dk1"/>
              </a:buClr>
              <a:buSzPts val="1700"/>
              <a:buNone/>
            </a:pPr>
            <a:endParaRPr sz="1700" dirty="0"/>
          </a:p>
        </p:txBody>
      </p:sp>
      <p:sp>
        <p:nvSpPr>
          <p:cNvPr id="137" name="Google Shape;137;p5"/>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38" name="Google Shape;138;p5"/>
          <p:cNvSpPr txBox="1"/>
          <p:nvPr/>
        </p:nvSpPr>
        <p:spPr>
          <a:xfrm>
            <a:off x="1982128" y="6453058"/>
            <a:ext cx="830825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2"/>
        <p:cNvGrpSpPr/>
        <p:nvPr/>
      </p:nvGrpSpPr>
      <p:grpSpPr>
        <a:xfrm>
          <a:off x="0" y="0"/>
          <a:ext cx="0" cy="0"/>
          <a:chOff x="0" y="0"/>
          <a:chExt cx="0" cy="0"/>
        </a:xfrm>
      </p:grpSpPr>
      <p:sp>
        <p:nvSpPr>
          <p:cNvPr id="143" name="Google Shape;143;p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4" name="Google Shape;144;p6"/>
          <p:cNvSpPr/>
          <p:nvPr/>
        </p:nvSpPr>
        <p:spPr>
          <a:xfrm>
            <a:off x="0" y="0"/>
            <a:ext cx="12192000" cy="3482342"/>
          </a:xfrm>
          <a:custGeom>
            <a:avLst/>
            <a:gdLst/>
            <a:ahLst/>
            <a:cxnLst/>
            <a:rect l="l" t="t" r="r" b="b"/>
            <a:pathLst>
              <a:path w="12192000" h="3482342" extrusionOk="0">
                <a:moveTo>
                  <a:pt x="0" y="0"/>
                </a:moveTo>
                <a:lnTo>
                  <a:pt x="12192000" y="0"/>
                </a:lnTo>
                <a:lnTo>
                  <a:pt x="12192000" y="635369"/>
                </a:lnTo>
                <a:cubicBezTo>
                  <a:pt x="12191930" y="610378"/>
                  <a:pt x="12191859" y="585387"/>
                  <a:pt x="12191789" y="560396"/>
                </a:cubicBezTo>
                <a:cubicBezTo>
                  <a:pt x="12175211" y="562678"/>
                  <a:pt x="11999606" y="644473"/>
                  <a:pt x="11983027" y="646756"/>
                </a:cubicBezTo>
                <a:cubicBezTo>
                  <a:pt x="11943442" y="661920"/>
                  <a:pt x="11950154" y="649830"/>
                  <a:pt x="11940158" y="651378"/>
                </a:cubicBezTo>
                <a:cubicBezTo>
                  <a:pt x="11930162" y="652926"/>
                  <a:pt x="11943274" y="652245"/>
                  <a:pt x="11923051" y="656045"/>
                </a:cubicBezTo>
                <a:cubicBezTo>
                  <a:pt x="11882449" y="639093"/>
                  <a:pt x="11867184" y="670845"/>
                  <a:pt x="11832939" y="674181"/>
                </a:cubicBezTo>
                <a:cubicBezTo>
                  <a:pt x="11812296" y="669845"/>
                  <a:pt x="11772988" y="668355"/>
                  <a:pt x="11767770" y="683807"/>
                </a:cubicBezTo>
                <a:cubicBezTo>
                  <a:pt x="11757314" y="685936"/>
                  <a:pt x="11743230" y="693101"/>
                  <a:pt x="11728279" y="700816"/>
                </a:cubicBezTo>
                <a:lnTo>
                  <a:pt x="11722533" y="703421"/>
                </a:lnTo>
                <a:lnTo>
                  <a:pt x="11720002" y="710566"/>
                </a:lnTo>
                <a:lnTo>
                  <a:pt x="11707351" y="710310"/>
                </a:lnTo>
                <a:lnTo>
                  <a:pt x="11700369" y="713480"/>
                </a:lnTo>
                <a:lnTo>
                  <a:pt x="11691126" y="726131"/>
                </a:lnTo>
                <a:cubicBezTo>
                  <a:pt x="11686960" y="732845"/>
                  <a:pt x="11663435" y="739546"/>
                  <a:pt x="11657717" y="746701"/>
                </a:cubicBezTo>
                <a:cubicBezTo>
                  <a:pt x="11651999" y="753856"/>
                  <a:pt x="11669175" y="763766"/>
                  <a:pt x="11656818" y="769062"/>
                </a:cubicBezTo>
                <a:cubicBezTo>
                  <a:pt x="11645954" y="777786"/>
                  <a:pt x="11627045" y="778196"/>
                  <a:pt x="11601229" y="785537"/>
                </a:cubicBezTo>
                <a:cubicBezTo>
                  <a:pt x="11575413" y="792878"/>
                  <a:pt x="11538696" y="801341"/>
                  <a:pt x="11501920" y="813109"/>
                </a:cubicBezTo>
                <a:cubicBezTo>
                  <a:pt x="11460587" y="824093"/>
                  <a:pt x="11432519" y="842469"/>
                  <a:pt x="11405286" y="849086"/>
                </a:cubicBezTo>
                <a:cubicBezTo>
                  <a:pt x="11353339" y="866295"/>
                  <a:pt x="11354410" y="845161"/>
                  <a:pt x="11338523" y="852810"/>
                </a:cubicBezTo>
                <a:cubicBezTo>
                  <a:pt x="11308884" y="863514"/>
                  <a:pt x="11353090" y="841987"/>
                  <a:pt x="11334676" y="859677"/>
                </a:cubicBezTo>
                <a:cubicBezTo>
                  <a:pt x="11295079" y="884428"/>
                  <a:pt x="11238631" y="959542"/>
                  <a:pt x="11217448" y="980136"/>
                </a:cubicBezTo>
                <a:cubicBezTo>
                  <a:pt x="11196801" y="1004817"/>
                  <a:pt x="11202732" y="987478"/>
                  <a:pt x="11196987" y="1000897"/>
                </a:cubicBezTo>
                <a:cubicBezTo>
                  <a:pt x="11191242" y="1014316"/>
                  <a:pt x="11200040" y="1028284"/>
                  <a:pt x="11193568" y="1039464"/>
                </a:cubicBezTo>
                <a:cubicBezTo>
                  <a:pt x="11181920" y="1057634"/>
                  <a:pt x="11187929" y="1053532"/>
                  <a:pt x="11175804" y="1067977"/>
                </a:cubicBezTo>
                <a:cubicBezTo>
                  <a:pt x="11168136" y="1078025"/>
                  <a:pt x="11142602" y="1097119"/>
                  <a:pt x="11133438" y="1106812"/>
                </a:cubicBezTo>
                <a:cubicBezTo>
                  <a:pt x="11124274" y="1116505"/>
                  <a:pt x="11134647" y="1114365"/>
                  <a:pt x="11120819" y="1126133"/>
                </a:cubicBezTo>
                <a:cubicBezTo>
                  <a:pt x="11106991" y="1137901"/>
                  <a:pt x="11087009" y="1165275"/>
                  <a:pt x="11071654" y="1177422"/>
                </a:cubicBezTo>
                <a:cubicBezTo>
                  <a:pt x="11056299" y="1189570"/>
                  <a:pt x="11041338" y="1190780"/>
                  <a:pt x="11028687" y="1199018"/>
                </a:cubicBezTo>
                <a:cubicBezTo>
                  <a:pt x="11006077" y="1216981"/>
                  <a:pt x="10985939" y="1219268"/>
                  <a:pt x="10974565" y="1226849"/>
                </a:cubicBezTo>
                <a:cubicBezTo>
                  <a:pt x="10963191" y="1234430"/>
                  <a:pt x="10978096" y="1238618"/>
                  <a:pt x="10960443" y="1244502"/>
                </a:cubicBezTo>
                <a:cubicBezTo>
                  <a:pt x="10937301" y="1255025"/>
                  <a:pt x="10897483" y="1265096"/>
                  <a:pt x="10879242" y="1269215"/>
                </a:cubicBezTo>
                <a:cubicBezTo>
                  <a:pt x="10861001" y="1273334"/>
                  <a:pt x="10863361" y="1264933"/>
                  <a:pt x="10850998" y="1269215"/>
                </a:cubicBezTo>
                <a:lnTo>
                  <a:pt x="10815658" y="1287849"/>
                </a:lnTo>
                <a:cubicBezTo>
                  <a:pt x="10795652" y="1293733"/>
                  <a:pt x="10746525" y="1311275"/>
                  <a:pt x="10723900" y="1318642"/>
                </a:cubicBezTo>
                <a:cubicBezTo>
                  <a:pt x="10705077" y="1325539"/>
                  <a:pt x="10706518" y="1319939"/>
                  <a:pt x="10699186" y="1322173"/>
                </a:cubicBezTo>
                <a:cubicBezTo>
                  <a:pt x="10691854" y="1324408"/>
                  <a:pt x="10686855" y="1343347"/>
                  <a:pt x="10676375" y="1342640"/>
                </a:cubicBezTo>
                <a:cubicBezTo>
                  <a:pt x="10676343" y="1337186"/>
                  <a:pt x="10639666" y="1342470"/>
                  <a:pt x="10636304" y="1342641"/>
                </a:cubicBezTo>
                <a:cubicBezTo>
                  <a:pt x="10626667" y="1347586"/>
                  <a:pt x="10613500" y="1341941"/>
                  <a:pt x="10603863" y="1346886"/>
                </a:cubicBezTo>
                <a:lnTo>
                  <a:pt x="10573203" y="1351996"/>
                </a:lnTo>
                <a:cubicBezTo>
                  <a:pt x="10562611" y="1353173"/>
                  <a:pt x="10557365" y="1375337"/>
                  <a:pt x="10547375" y="1375130"/>
                </a:cubicBezTo>
                <a:cubicBezTo>
                  <a:pt x="10537385" y="1374923"/>
                  <a:pt x="10522089" y="1366643"/>
                  <a:pt x="10513263" y="1371939"/>
                </a:cubicBezTo>
                <a:cubicBezTo>
                  <a:pt x="10505804" y="1378887"/>
                  <a:pt x="10494815" y="1378774"/>
                  <a:pt x="10487356" y="1385722"/>
                </a:cubicBezTo>
                <a:lnTo>
                  <a:pt x="10464012" y="1391778"/>
                </a:lnTo>
                <a:cubicBezTo>
                  <a:pt x="10456657" y="1392366"/>
                  <a:pt x="10449461" y="1401737"/>
                  <a:pt x="10439694" y="1406905"/>
                </a:cubicBezTo>
                <a:cubicBezTo>
                  <a:pt x="10429927" y="1412073"/>
                  <a:pt x="10417525" y="1414065"/>
                  <a:pt x="10405409" y="1422789"/>
                </a:cubicBezTo>
                <a:cubicBezTo>
                  <a:pt x="10385126" y="1419848"/>
                  <a:pt x="10374706" y="1423369"/>
                  <a:pt x="10370530" y="1441596"/>
                </a:cubicBezTo>
                <a:cubicBezTo>
                  <a:pt x="10354767" y="1445421"/>
                  <a:pt x="10317840" y="1451247"/>
                  <a:pt x="10300239" y="1456332"/>
                </a:cubicBezTo>
                <a:cubicBezTo>
                  <a:pt x="10282638" y="1461417"/>
                  <a:pt x="10276690" y="1468577"/>
                  <a:pt x="10264922" y="1472107"/>
                </a:cubicBezTo>
                <a:cubicBezTo>
                  <a:pt x="10253154" y="1475637"/>
                  <a:pt x="10240218" y="1469553"/>
                  <a:pt x="10229629" y="1470454"/>
                </a:cubicBezTo>
                <a:cubicBezTo>
                  <a:pt x="10219040" y="1471355"/>
                  <a:pt x="10214330" y="1477515"/>
                  <a:pt x="10201385" y="1477515"/>
                </a:cubicBezTo>
                <a:cubicBezTo>
                  <a:pt x="10188440" y="1477515"/>
                  <a:pt x="10165492" y="1479280"/>
                  <a:pt x="10151958" y="1477515"/>
                </a:cubicBezTo>
                <a:cubicBezTo>
                  <a:pt x="10138424" y="1475750"/>
                  <a:pt x="10130187" y="1468101"/>
                  <a:pt x="10120184" y="1466924"/>
                </a:cubicBezTo>
                <a:cubicBezTo>
                  <a:pt x="10110181" y="1465747"/>
                  <a:pt x="10091597" y="1479719"/>
                  <a:pt x="10081348" y="1481046"/>
                </a:cubicBezTo>
                <a:cubicBezTo>
                  <a:pt x="10071099" y="1482373"/>
                  <a:pt x="10073276" y="1471664"/>
                  <a:pt x="10058690" y="1474888"/>
                </a:cubicBezTo>
                <a:cubicBezTo>
                  <a:pt x="10040170" y="1466053"/>
                  <a:pt x="10015872" y="1472731"/>
                  <a:pt x="10004424" y="1489801"/>
                </a:cubicBezTo>
                <a:cubicBezTo>
                  <a:pt x="10002452" y="1492741"/>
                  <a:pt x="10000947" y="1495882"/>
                  <a:pt x="9999951" y="1499127"/>
                </a:cubicBezTo>
                <a:cubicBezTo>
                  <a:pt x="9967418" y="1507155"/>
                  <a:pt x="9889427" y="1534394"/>
                  <a:pt x="9845462" y="1548192"/>
                </a:cubicBezTo>
                <a:cubicBezTo>
                  <a:pt x="9822222" y="1562604"/>
                  <a:pt x="9768858" y="1594433"/>
                  <a:pt x="9736156" y="1581928"/>
                </a:cubicBezTo>
                <a:cubicBezTo>
                  <a:pt x="9745637" y="1601571"/>
                  <a:pt x="9699425" y="1582999"/>
                  <a:pt x="9693355" y="1602632"/>
                </a:cubicBezTo>
                <a:cubicBezTo>
                  <a:pt x="9690360" y="1618512"/>
                  <a:pt x="9675642" y="1616579"/>
                  <a:pt x="9664242" y="1622075"/>
                </a:cubicBezTo>
                <a:cubicBezTo>
                  <a:pt x="9655776" y="1638103"/>
                  <a:pt x="9598819" y="1651043"/>
                  <a:pt x="9579195" y="1648017"/>
                </a:cubicBezTo>
                <a:cubicBezTo>
                  <a:pt x="9524163" y="1629881"/>
                  <a:pt x="9477693" y="1693985"/>
                  <a:pt x="9433652" y="1681174"/>
                </a:cubicBezTo>
                <a:cubicBezTo>
                  <a:pt x="9421990" y="1682314"/>
                  <a:pt x="9412258" y="1685676"/>
                  <a:pt x="9403775" y="1690403"/>
                </a:cubicBezTo>
                <a:lnTo>
                  <a:pt x="9382503" y="1706957"/>
                </a:lnTo>
                <a:lnTo>
                  <a:pt x="9381410" y="1718312"/>
                </a:lnTo>
                <a:lnTo>
                  <a:pt x="9365685" y="1724772"/>
                </a:lnTo>
                <a:lnTo>
                  <a:pt x="9278020" y="1741161"/>
                </a:lnTo>
                <a:cubicBezTo>
                  <a:pt x="9235873" y="1762229"/>
                  <a:pt x="9231473" y="1754941"/>
                  <a:pt x="9217145" y="1771195"/>
                </a:cubicBezTo>
                <a:cubicBezTo>
                  <a:pt x="9131538" y="1776872"/>
                  <a:pt x="9039728" y="1814874"/>
                  <a:pt x="8955875" y="1796806"/>
                </a:cubicBezTo>
                <a:cubicBezTo>
                  <a:pt x="8861771" y="1817659"/>
                  <a:pt x="8730077" y="1856614"/>
                  <a:pt x="8648415" y="1878623"/>
                </a:cubicBezTo>
                <a:cubicBezTo>
                  <a:pt x="8578856" y="1892487"/>
                  <a:pt x="8546278" y="1907799"/>
                  <a:pt x="8538519" y="1894114"/>
                </a:cubicBezTo>
                <a:cubicBezTo>
                  <a:pt x="8513108" y="1898081"/>
                  <a:pt x="8514559" y="1915122"/>
                  <a:pt x="8506541" y="1905955"/>
                </a:cubicBezTo>
                <a:cubicBezTo>
                  <a:pt x="8437841" y="1911139"/>
                  <a:pt x="8301617" y="1910841"/>
                  <a:pt x="8236214" y="1909725"/>
                </a:cubicBezTo>
                <a:cubicBezTo>
                  <a:pt x="8201189" y="1897570"/>
                  <a:pt x="8163827" y="1900921"/>
                  <a:pt x="8132104" y="1895727"/>
                </a:cubicBezTo>
                <a:cubicBezTo>
                  <a:pt x="8021354" y="1869423"/>
                  <a:pt x="7973371" y="1872758"/>
                  <a:pt x="7918078" y="1862668"/>
                </a:cubicBezTo>
                <a:cubicBezTo>
                  <a:pt x="7883942" y="1854133"/>
                  <a:pt x="7834588" y="1870269"/>
                  <a:pt x="7817899" y="1862176"/>
                </a:cubicBezTo>
                <a:cubicBezTo>
                  <a:pt x="7803952" y="1858540"/>
                  <a:pt x="7780423" y="1826275"/>
                  <a:pt x="7768994" y="1855721"/>
                </a:cubicBezTo>
                <a:cubicBezTo>
                  <a:pt x="7693971" y="1816704"/>
                  <a:pt x="7680420" y="1850219"/>
                  <a:pt x="7618027" y="1830959"/>
                </a:cubicBezTo>
                <a:cubicBezTo>
                  <a:pt x="7563589" y="1813247"/>
                  <a:pt x="7530287" y="1817871"/>
                  <a:pt x="7449425" y="1810910"/>
                </a:cubicBezTo>
                <a:lnTo>
                  <a:pt x="7342915" y="1819827"/>
                </a:lnTo>
                <a:lnTo>
                  <a:pt x="7255191" y="1834354"/>
                </a:lnTo>
                <a:cubicBezTo>
                  <a:pt x="7235153" y="1839259"/>
                  <a:pt x="7150315" y="1831629"/>
                  <a:pt x="7131205" y="1845557"/>
                </a:cubicBezTo>
                <a:cubicBezTo>
                  <a:pt x="6968750" y="1838101"/>
                  <a:pt x="6977206" y="1837412"/>
                  <a:pt x="6941837" y="1840640"/>
                </a:cubicBezTo>
                <a:cubicBezTo>
                  <a:pt x="6905846" y="1863867"/>
                  <a:pt x="6892534" y="1847120"/>
                  <a:pt x="6837145" y="1870724"/>
                </a:cubicBezTo>
                <a:cubicBezTo>
                  <a:pt x="6823442" y="1850610"/>
                  <a:pt x="6785388" y="1865075"/>
                  <a:pt x="6753991" y="1860969"/>
                </a:cubicBezTo>
                <a:cubicBezTo>
                  <a:pt x="6744571" y="1866959"/>
                  <a:pt x="6736100" y="1874451"/>
                  <a:pt x="6727754" y="1882372"/>
                </a:cubicBezTo>
                <a:lnTo>
                  <a:pt x="6723371" y="1886494"/>
                </a:lnTo>
                <a:lnTo>
                  <a:pt x="6702779" y="1893601"/>
                </a:lnTo>
                <a:lnTo>
                  <a:pt x="6686657" y="1907344"/>
                </a:lnTo>
                <a:lnTo>
                  <a:pt x="6651330" y="1922921"/>
                </a:lnTo>
                <a:cubicBezTo>
                  <a:pt x="6640157" y="1928264"/>
                  <a:pt x="6638035" y="1935420"/>
                  <a:pt x="6622958" y="1936255"/>
                </a:cubicBezTo>
                <a:cubicBezTo>
                  <a:pt x="6600915" y="1943222"/>
                  <a:pt x="6552371" y="1948565"/>
                  <a:pt x="6522602" y="1954133"/>
                </a:cubicBezTo>
                <a:cubicBezTo>
                  <a:pt x="6492833" y="1959701"/>
                  <a:pt x="6461408" y="1966721"/>
                  <a:pt x="6444344" y="1969663"/>
                </a:cubicBezTo>
                <a:cubicBezTo>
                  <a:pt x="6427280" y="1972605"/>
                  <a:pt x="6428109" y="1974263"/>
                  <a:pt x="6409626" y="1978846"/>
                </a:cubicBezTo>
                <a:cubicBezTo>
                  <a:pt x="6391143" y="1983429"/>
                  <a:pt x="6354327" y="1989225"/>
                  <a:pt x="6333446" y="1997163"/>
                </a:cubicBezTo>
                <a:cubicBezTo>
                  <a:pt x="6318475" y="2003304"/>
                  <a:pt x="6299617" y="2000258"/>
                  <a:pt x="6294933" y="2019412"/>
                </a:cubicBezTo>
                <a:cubicBezTo>
                  <a:pt x="6286089" y="2042978"/>
                  <a:pt x="6227534" y="2018229"/>
                  <a:pt x="6238719" y="2042547"/>
                </a:cubicBezTo>
                <a:cubicBezTo>
                  <a:pt x="6222530" y="2046966"/>
                  <a:pt x="6203861" y="2053486"/>
                  <a:pt x="6187205" y="2060048"/>
                </a:cubicBezTo>
                <a:cubicBezTo>
                  <a:pt x="6170549" y="2066610"/>
                  <a:pt x="6153490" y="2074269"/>
                  <a:pt x="6138780" y="2081918"/>
                </a:cubicBezTo>
                <a:cubicBezTo>
                  <a:pt x="6124070" y="2089567"/>
                  <a:pt x="6133826" y="2100763"/>
                  <a:pt x="6120125" y="2109475"/>
                </a:cubicBezTo>
                <a:cubicBezTo>
                  <a:pt x="6106424" y="2118187"/>
                  <a:pt x="6071747" y="2113765"/>
                  <a:pt x="6056576" y="2120066"/>
                </a:cubicBezTo>
                <a:cubicBezTo>
                  <a:pt x="6041405" y="2126367"/>
                  <a:pt x="6013212" y="2118450"/>
                  <a:pt x="5993794" y="2122569"/>
                </a:cubicBezTo>
                <a:cubicBezTo>
                  <a:pt x="5964206" y="2130692"/>
                  <a:pt x="5962485" y="2139897"/>
                  <a:pt x="5943601" y="2137719"/>
                </a:cubicBezTo>
                <a:cubicBezTo>
                  <a:pt x="5924717" y="2135541"/>
                  <a:pt x="5912263" y="2145394"/>
                  <a:pt x="5898141" y="2144806"/>
                </a:cubicBezTo>
                <a:cubicBezTo>
                  <a:pt x="5884019" y="2144218"/>
                  <a:pt x="5868158" y="2133273"/>
                  <a:pt x="5855337" y="2137719"/>
                </a:cubicBezTo>
                <a:cubicBezTo>
                  <a:pt x="5842516" y="2142165"/>
                  <a:pt x="5837100" y="2155593"/>
                  <a:pt x="5817682" y="2157358"/>
                </a:cubicBezTo>
                <a:cubicBezTo>
                  <a:pt x="5798264" y="2159123"/>
                  <a:pt x="5773002" y="2155397"/>
                  <a:pt x="5735300" y="2158902"/>
                </a:cubicBezTo>
                <a:cubicBezTo>
                  <a:pt x="5697598" y="2162407"/>
                  <a:pt x="5588527" y="2188980"/>
                  <a:pt x="5591469" y="2178389"/>
                </a:cubicBezTo>
                <a:cubicBezTo>
                  <a:pt x="5555576" y="2181920"/>
                  <a:pt x="5528919" y="2193924"/>
                  <a:pt x="5505818" y="2194207"/>
                </a:cubicBezTo>
                <a:cubicBezTo>
                  <a:pt x="5482717" y="2194490"/>
                  <a:pt x="5495184" y="2190180"/>
                  <a:pt x="5477574" y="2190677"/>
                </a:cubicBezTo>
                <a:cubicBezTo>
                  <a:pt x="5459964" y="2191175"/>
                  <a:pt x="5427187" y="2180216"/>
                  <a:pt x="5414282" y="2183070"/>
                </a:cubicBezTo>
                <a:cubicBezTo>
                  <a:pt x="5407945" y="2205016"/>
                  <a:pt x="5394338" y="2208803"/>
                  <a:pt x="5368369" y="2204272"/>
                </a:cubicBezTo>
                <a:cubicBezTo>
                  <a:pt x="5354793" y="2209070"/>
                  <a:pt x="5349205" y="2213102"/>
                  <a:pt x="5336354" y="2218920"/>
                </a:cubicBezTo>
                <a:cubicBezTo>
                  <a:pt x="5323503" y="2224738"/>
                  <a:pt x="5304208" y="2232709"/>
                  <a:pt x="5291263" y="2239182"/>
                </a:cubicBezTo>
                <a:cubicBezTo>
                  <a:pt x="5278318" y="2245655"/>
                  <a:pt x="5264730" y="2242318"/>
                  <a:pt x="5255152" y="2247164"/>
                </a:cubicBezTo>
                <a:cubicBezTo>
                  <a:pt x="5245574" y="2252010"/>
                  <a:pt x="5240857" y="2261199"/>
                  <a:pt x="5233796" y="2268260"/>
                </a:cubicBezTo>
                <a:cubicBezTo>
                  <a:pt x="5226735" y="2275321"/>
                  <a:pt x="5222832" y="2268609"/>
                  <a:pt x="5212786" y="2275408"/>
                </a:cubicBezTo>
                <a:cubicBezTo>
                  <a:pt x="5202741" y="2282208"/>
                  <a:pt x="5174227" y="2281420"/>
                  <a:pt x="5159401" y="2284343"/>
                </a:cubicBezTo>
                <a:cubicBezTo>
                  <a:pt x="5129776" y="2295641"/>
                  <a:pt x="5158686" y="2301898"/>
                  <a:pt x="5123830" y="2307070"/>
                </a:cubicBezTo>
                <a:cubicBezTo>
                  <a:pt x="5082905" y="2318102"/>
                  <a:pt x="5072939" y="2287385"/>
                  <a:pt x="5065426" y="2324076"/>
                </a:cubicBezTo>
                <a:cubicBezTo>
                  <a:pt x="5017747" y="2318395"/>
                  <a:pt x="5031271" y="2337329"/>
                  <a:pt x="4975908" y="2364128"/>
                </a:cubicBezTo>
                <a:cubicBezTo>
                  <a:pt x="4946700" y="2354134"/>
                  <a:pt x="4928936" y="2366071"/>
                  <a:pt x="4913723" y="2385265"/>
                </a:cubicBezTo>
                <a:cubicBezTo>
                  <a:pt x="4854880" y="2394046"/>
                  <a:pt x="4808730" y="2428302"/>
                  <a:pt x="4746485" y="2451769"/>
                </a:cubicBezTo>
                <a:lnTo>
                  <a:pt x="4681588" y="2467494"/>
                </a:lnTo>
                <a:lnTo>
                  <a:pt x="1783655" y="3163860"/>
                </a:lnTo>
                <a:lnTo>
                  <a:pt x="1325955" y="3176692"/>
                </a:lnTo>
                <a:cubicBezTo>
                  <a:pt x="1278931" y="3186609"/>
                  <a:pt x="1232617" y="3191205"/>
                  <a:pt x="1190384" y="3203504"/>
                </a:cubicBezTo>
                <a:cubicBezTo>
                  <a:pt x="1146740" y="3204301"/>
                  <a:pt x="1142940" y="3250947"/>
                  <a:pt x="1094537" y="3229469"/>
                </a:cubicBezTo>
                <a:cubicBezTo>
                  <a:pt x="1069134" y="3237778"/>
                  <a:pt x="1026961" y="3247646"/>
                  <a:pt x="1013254" y="3263949"/>
                </a:cubicBezTo>
                <a:cubicBezTo>
                  <a:pt x="966756" y="3279110"/>
                  <a:pt x="851011" y="3352246"/>
                  <a:pt x="815546" y="3334559"/>
                </a:cubicBezTo>
                <a:cubicBezTo>
                  <a:pt x="808324" y="3352177"/>
                  <a:pt x="815137" y="3324821"/>
                  <a:pt x="779276" y="3327290"/>
                </a:cubicBezTo>
                <a:cubicBezTo>
                  <a:pt x="712585" y="3298149"/>
                  <a:pt x="672574" y="3378796"/>
                  <a:pt x="600378" y="3335250"/>
                </a:cubicBezTo>
                <a:cubicBezTo>
                  <a:pt x="595066" y="3356366"/>
                  <a:pt x="514059" y="3361176"/>
                  <a:pt x="493457" y="3365044"/>
                </a:cubicBezTo>
                <a:cubicBezTo>
                  <a:pt x="467535" y="3372578"/>
                  <a:pt x="412364" y="3374283"/>
                  <a:pt x="388355" y="3376925"/>
                </a:cubicBezTo>
                <a:cubicBezTo>
                  <a:pt x="364346" y="3379567"/>
                  <a:pt x="376469" y="3372659"/>
                  <a:pt x="349402" y="3380897"/>
                </a:cubicBezTo>
                <a:cubicBezTo>
                  <a:pt x="322335" y="3389135"/>
                  <a:pt x="248625" y="3434339"/>
                  <a:pt x="225952" y="3426352"/>
                </a:cubicBezTo>
                <a:cubicBezTo>
                  <a:pt x="199749" y="3439548"/>
                  <a:pt x="193948" y="3430066"/>
                  <a:pt x="171000" y="3438892"/>
                </a:cubicBezTo>
                <a:cubicBezTo>
                  <a:pt x="148052" y="3447718"/>
                  <a:pt x="101917" y="3457642"/>
                  <a:pt x="88263" y="3479310"/>
                </a:cubicBezTo>
                <a:cubicBezTo>
                  <a:pt x="64018" y="3479795"/>
                  <a:pt x="62139" y="3459801"/>
                  <a:pt x="46713" y="3462986"/>
                </a:cubicBezTo>
                <a:cubicBezTo>
                  <a:pt x="31576" y="3476862"/>
                  <a:pt x="15706" y="3476378"/>
                  <a:pt x="2765" y="3480770"/>
                </a:cubicBezTo>
                <a:lnTo>
                  <a:pt x="0" y="3482342"/>
                </a:lnTo>
                <a:lnTo>
                  <a:pt x="0" y="0"/>
                </a:lnTo>
                <a:close/>
              </a:path>
            </a:pathLst>
          </a:custGeom>
          <a:solidFill>
            <a:srgbClr val="82766A">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5" name="Google Shape;145;p6"/>
          <p:cNvSpPr txBox="1">
            <a:spLocks noGrp="1"/>
          </p:cNvSpPr>
          <p:nvPr>
            <p:ph type="title"/>
          </p:nvPr>
        </p:nvSpPr>
        <p:spPr>
          <a:xfrm>
            <a:off x="1137037" y="484094"/>
            <a:ext cx="9998441" cy="12065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00"/>
              </a:buClr>
              <a:buSzPts val="4400"/>
              <a:buFont typeface="Times New Roman"/>
              <a:buNone/>
            </a:pPr>
            <a:r>
              <a:rPr lang="en-US" b="0" i="0" u="none" strike="noStrike">
                <a:solidFill>
                  <a:srgbClr val="000000"/>
                </a:solidFill>
                <a:latin typeface="Times New Roman"/>
                <a:ea typeface="Times New Roman"/>
                <a:cs typeface="Times New Roman"/>
                <a:sym typeface="Times New Roman"/>
              </a:rPr>
              <a:t>CSISZTU ZSUZSA </a:t>
            </a:r>
            <a:endParaRPr>
              <a:latin typeface="Times New Roman"/>
              <a:ea typeface="Times New Roman"/>
              <a:cs typeface="Times New Roman"/>
              <a:sym typeface="Times New Roman"/>
            </a:endParaRPr>
          </a:p>
        </p:txBody>
      </p:sp>
      <p:sp>
        <p:nvSpPr>
          <p:cNvPr id="146" name="Google Shape;146;p6"/>
          <p:cNvSpPr/>
          <p:nvPr/>
        </p:nvSpPr>
        <p:spPr>
          <a:xfrm>
            <a:off x="1137037" y="1958614"/>
            <a:ext cx="3594282" cy="3988962"/>
          </a:xfrm>
          <a:custGeom>
            <a:avLst/>
            <a:gdLst/>
            <a:ahLst/>
            <a:cxnLst/>
            <a:rect l="l" t="t" r="r" b="b"/>
            <a:pathLst>
              <a:path w="2400300" h="2400300" extrusionOk="0">
                <a:moveTo>
                  <a:pt x="0" y="0"/>
                </a:moveTo>
                <a:lnTo>
                  <a:pt x="2400300" y="0"/>
                </a:lnTo>
                <a:lnTo>
                  <a:pt x="2400300" y="2400300"/>
                </a:lnTo>
                <a:lnTo>
                  <a:pt x="0" y="2400300"/>
                </a:lnTo>
                <a:close/>
              </a:path>
            </a:pathLst>
          </a:custGeom>
          <a:solidFill>
            <a:srgbClr val="F2F2F2"/>
          </a:solidFill>
          <a:ln>
            <a:noFill/>
          </a:ln>
          <a:effectLst>
            <a:outerShdw blurRad="50800" dist="12700" dir="3000000" algn="tl" rotWithShape="0">
              <a:srgbClr val="000000">
                <a:alpha val="26666"/>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7" name="Google Shape;147;p6" descr="Picture 7"/>
          <p:cNvPicPr preferRelativeResize="0"/>
          <p:nvPr/>
        </p:nvPicPr>
        <p:blipFill rotWithShape="1">
          <a:blip r:embed="rId3">
            <a:alphaModFix/>
          </a:blip>
          <a:srcRect l="6885" r="2692" b="3"/>
          <a:stretch/>
        </p:blipFill>
        <p:spPr>
          <a:xfrm>
            <a:off x="1309404" y="2114946"/>
            <a:ext cx="3274548" cy="3639491"/>
          </a:xfrm>
          <a:prstGeom prst="rect">
            <a:avLst/>
          </a:prstGeom>
          <a:noFill/>
          <a:ln>
            <a:noFill/>
          </a:ln>
        </p:spPr>
      </p:pic>
      <p:sp>
        <p:nvSpPr>
          <p:cNvPr id="148" name="Google Shape;148;p6"/>
          <p:cNvSpPr/>
          <p:nvPr/>
        </p:nvSpPr>
        <p:spPr>
          <a:xfrm>
            <a:off x="2191497" y="5802246"/>
            <a:ext cx="1367625" cy="428984"/>
          </a:xfrm>
          <a:custGeom>
            <a:avLst/>
            <a:gdLst/>
            <a:ahLst/>
            <a:cxnLst/>
            <a:rect l="l" t="t" r="r" b="b"/>
            <a:pathLst>
              <a:path w="2201784" h="594531" extrusionOk="0">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9" name="Google Shape;149;p6"/>
          <p:cNvSpPr txBox="1">
            <a:spLocks noGrp="1"/>
          </p:cNvSpPr>
          <p:nvPr>
            <p:ph type="body" idx="1"/>
          </p:nvPr>
        </p:nvSpPr>
        <p:spPr>
          <a:xfrm>
            <a:off x="5366870" y="2265416"/>
            <a:ext cx="5775327" cy="3837272"/>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Television - Presenter, Anchor, Editor, Journalist and Sports Lawyer, Sport-diplomat </a:t>
            </a:r>
            <a:endParaRPr/>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Spokesperson of the Giro d’Italia Grande Partenza, (Road-Cycling World -Tour Championship)</a:t>
            </a:r>
            <a:endParaRPr/>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Spokesperson of the FINA (Swimming and Waters poets World Championship)</a:t>
            </a:r>
            <a:endParaRPr/>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 2022 Vice-President of the Hungarian Sports Journalists’ Association</a:t>
            </a:r>
            <a:endParaRPr/>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Member of the Hungarian Olympic Committee </a:t>
            </a:r>
            <a:br>
              <a:rPr lang="en-US" sz="1800" b="0" i="0" u="none" strike="noStrike">
                <a:solidFill>
                  <a:srgbClr val="000000"/>
                </a:solidFill>
                <a:latin typeface="Times New Roman"/>
                <a:ea typeface="Times New Roman"/>
                <a:cs typeface="Times New Roman"/>
                <a:sym typeface="Times New Roman"/>
              </a:rPr>
            </a:br>
            <a:r>
              <a:rPr lang="en-US" sz="1800" b="0" i="0" u="none" strike="noStrike">
                <a:solidFill>
                  <a:srgbClr val="000000"/>
                </a:solidFill>
                <a:latin typeface="Times New Roman"/>
                <a:ea typeface="Times New Roman"/>
                <a:cs typeface="Times New Roman"/>
                <a:sym typeface="Times New Roman"/>
              </a:rPr>
              <a:t>Member of the Advisory Board of the Hungarian Olympic Academy </a:t>
            </a:r>
            <a:endParaRPr/>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Newly Elected Vice-President of the International Sports Journalists Association, the first female ever in the field from her homeland, and third globally since 1924 (AIPS)</a:t>
            </a:r>
            <a:endParaRPr/>
          </a:p>
          <a:p>
            <a:pPr marL="228600" lvl="0" indent="-120650" algn="l" rtl="0">
              <a:lnSpc>
                <a:spcPct val="90000"/>
              </a:lnSpc>
              <a:spcBef>
                <a:spcPts val="0"/>
              </a:spcBef>
              <a:spcAft>
                <a:spcPts val="0"/>
              </a:spcAft>
              <a:buClr>
                <a:schemeClr val="dk1"/>
              </a:buClr>
              <a:buSzPts val="1700"/>
              <a:buNone/>
            </a:pPr>
            <a:endParaRPr sz="1700"/>
          </a:p>
        </p:txBody>
      </p:sp>
      <p:sp>
        <p:nvSpPr>
          <p:cNvPr id="150" name="Google Shape;150;p6"/>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51" name="Google Shape;151;p6"/>
          <p:cNvSpPr txBox="1"/>
          <p:nvPr/>
        </p:nvSpPr>
        <p:spPr>
          <a:xfrm>
            <a:off x="2272179" y="6453058"/>
            <a:ext cx="772815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sp>
        <p:nvSpPr>
          <p:cNvPr id="157" name="Google Shape;157;p7"/>
          <p:cNvSpPr txBox="1">
            <a:spLocks noGrp="1"/>
          </p:cNvSpPr>
          <p:nvPr>
            <p:ph type="title"/>
          </p:nvPr>
        </p:nvSpPr>
        <p:spPr>
          <a:xfrm>
            <a:off x="1222108" y="531514"/>
            <a:ext cx="4873892" cy="14940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ct val="100000"/>
              <a:buFont typeface="Times New Roman"/>
              <a:buNone/>
            </a:pPr>
            <a:r>
              <a:rPr lang="en-US" sz="4900" dirty="0">
                <a:latin typeface="Arial"/>
                <a:ea typeface="Arial"/>
                <a:cs typeface="Arial"/>
                <a:sym typeface="Arial"/>
              </a:rPr>
              <a:t>What is Gluten Sensitivity? </a:t>
            </a:r>
            <a:br>
              <a:rPr lang="en-US" sz="3400" dirty="0">
                <a:latin typeface="Arial"/>
                <a:ea typeface="Arial"/>
                <a:cs typeface="Arial"/>
                <a:sym typeface="Arial"/>
              </a:rPr>
            </a:br>
            <a:endParaRPr sz="3400" dirty="0">
              <a:latin typeface="Arial"/>
              <a:ea typeface="Arial"/>
              <a:cs typeface="Arial"/>
              <a:sym typeface="Arial"/>
            </a:endParaRPr>
          </a:p>
        </p:txBody>
      </p:sp>
      <p:grpSp>
        <p:nvGrpSpPr>
          <p:cNvPr id="158" name="Google Shape;158;p7"/>
          <p:cNvGrpSpPr/>
          <p:nvPr/>
        </p:nvGrpSpPr>
        <p:grpSpPr>
          <a:xfrm>
            <a:off x="0" y="0"/>
            <a:ext cx="885825" cy="6858000"/>
            <a:chOff x="0" y="0"/>
            <a:chExt cx="885825" cy="6858000"/>
          </a:xfrm>
        </p:grpSpPr>
        <p:sp>
          <p:nvSpPr>
            <p:cNvPr id="159" name="Google Shape;159;p7"/>
            <p:cNvSpPr/>
            <p:nvPr/>
          </p:nvSpPr>
          <p:spPr>
            <a:xfrm>
              <a:off x="0" y="0"/>
              <a:ext cx="885825" cy="6858000"/>
            </a:xfrm>
            <a:custGeom>
              <a:avLst/>
              <a:gdLst/>
              <a:ahLst/>
              <a:cxnLst/>
              <a:rect l="l" t="t" r="r" b="b"/>
              <a:pathLst>
                <a:path w="558" h="4320" extrusionOk="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a:noFill/>
            </a:ln>
          </p:spPr>
        </p:sp>
        <p:sp>
          <p:nvSpPr>
            <p:cNvPr id="160" name="Google Shape;160;p7"/>
            <p:cNvSpPr/>
            <p:nvPr/>
          </p:nvSpPr>
          <p:spPr>
            <a:xfrm>
              <a:off x="0" y="0"/>
              <a:ext cx="885825" cy="6858000"/>
            </a:xfrm>
            <a:custGeom>
              <a:avLst/>
              <a:gdLst/>
              <a:ahLst/>
              <a:cxnLst/>
              <a:rect l="l" t="t" r="r" b="b"/>
              <a:pathLst>
                <a:path w="558" h="4320" extrusionOk="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1F3864">
                <a:alpha val="24705"/>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61" name="Google Shape;161;p7"/>
          <p:cNvSpPr txBox="1">
            <a:spLocks noGrp="1"/>
          </p:cNvSpPr>
          <p:nvPr>
            <p:ph type="body" idx="1"/>
          </p:nvPr>
        </p:nvSpPr>
        <p:spPr>
          <a:xfrm>
            <a:off x="1319039" y="1931919"/>
            <a:ext cx="4495764" cy="4262919"/>
          </a:xfrm>
          <a:prstGeom prst="rect">
            <a:avLst/>
          </a:prstGeom>
          <a:noFill/>
          <a:ln>
            <a:noFill/>
          </a:ln>
        </p:spPr>
        <p:txBody>
          <a:bodyPr spcFirstLastPara="1" wrap="square" lIns="91425" tIns="45700" rIns="91425" bIns="45700" anchor="t" anchorCtr="0">
            <a:normAutofit/>
          </a:bodyPr>
          <a:lstStyle/>
          <a:p>
            <a:pPr marL="0" indent="0">
              <a:spcBef>
                <a:spcPts val="0"/>
              </a:spcBef>
              <a:buSzPts val="2000"/>
              <a:buNone/>
            </a:pPr>
            <a:r>
              <a:rPr lang="en-US" sz="2400" dirty="0">
                <a:solidFill>
                  <a:schemeClr val="dk1"/>
                </a:solidFill>
                <a:latin typeface="Times New Roman"/>
                <a:ea typeface="Times New Roman"/>
                <a:cs typeface="Times New Roman"/>
                <a:sym typeface="Times New Roman"/>
              </a:rPr>
              <a:t>Gluten intolerance, or gluten sensitivity, is a disorder where your body reacts badly to eating gluten, a protein found in wheat, rye, and barley grains. Gluten intolerance has some of the same symptoms as celiac disease but doesn’t cause permanent damage to your small intestine.</a:t>
            </a:r>
            <a:r>
              <a:rPr lang="en-US" sz="2400" dirty="0">
                <a:latin typeface="Times New Roman"/>
                <a:ea typeface="Times New Roman"/>
                <a:cs typeface="Times New Roman"/>
                <a:sym typeface="Times New Roman"/>
              </a:rPr>
              <a:t> Celiac disease is an autoimmune disease that is hereditary (runs in the family) </a:t>
            </a:r>
            <a:endParaRPr lang="en-US" sz="2400" dirty="0">
              <a:solidFill>
                <a:schemeClr val="dk1"/>
              </a:solidFill>
              <a:latin typeface="Times New Roman"/>
              <a:ea typeface="Times New Roman"/>
              <a:cs typeface="Times New Roman"/>
              <a:sym typeface="Times New Roman"/>
            </a:endParaRPr>
          </a:p>
          <a:p>
            <a:pPr marL="0" indent="0">
              <a:spcBef>
                <a:spcPts val="0"/>
              </a:spcBef>
              <a:buSzPts val="2000"/>
              <a:buNone/>
            </a:pPr>
            <a:endParaRPr lang="en-US" sz="2400" dirty="0">
              <a:solidFill>
                <a:schemeClr val="dk1"/>
              </a:solidFill>
              <a:latin typeface="Times New Roman"/>
              <a:ea typeface="Times New Roman"/>
              <a:cs typeface="Times New Roman"/>
              <a:sym typeface="Times New Roman"/>
            </a:endParaRPr>
          </a:p>
        </p:txBody>
      </p:sp>
      <p:sp>
        <p:nvSpPr>
          <p:cNvPr id="162" name="Google Shape;162;p7"/>
          <p:cNvSpPr/>
          <p:nvPr/>
        </p:nvSpPr>
        <p:spPr>
          <a:xfrm>
            <a:off x="0" y="9236"/>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3" name="Google Shape;163;p7"/>
          <p:cNvSpPr txBox="1"/>
          <p:nvPr/>
        </p:nvSpPr>
        <p:spPr>
          <a:xfrm>
            <a:off x="1444303" y="3517290"/>
            <a:ext cx="609858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 name="Google Shape;164;p7"/>
          <p:cNvSpPr txBox="1"/>
          <p:nvPr/>
        </p:nvSpPr>
        <p:spPr>
          <a:xfrm>
            <a:off x="1765751" y="663162"/>
            <a:ext cx="609858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 name="Google Shape;165;p7"/>
          <p:cNvSpPr/>
          <p:nvPr/>
        </p:nvSpPr>
        <p:spPr>
          <a:xfrm rot="10800000" flipH="1">
            <a:off x="1050232" y="6355291"/>
            <a:ext cx="11141767" cy="502709"/>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66" name="Google Shape;166;p7"/>
          <p:cNvSpPr txBox="1"/>
          <p:nvPr/>
        </p:nvSpPr>
        <p:spPr>
          <a:xfrm>
            <a:off x="2999574" y="6399014"/>
            <a:ext cx="927462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1026" name="Picture 2" descr="2,100+ Gluten Intolerance Stock Photos, Pictures &amp; Royalty-Free Images -  iStock | Gluten free, Celiac disease, Food allergy">
            <a:extLst>
              <a:ext uri="{FF2B5EF4-FFF2-40B4-BE49-F238E27FC236}">
                <a16:creationId xmlns:a16="http://schemas.microsoft.com/office/drawing/2014/main" id="{31F63744-ACE7-D9AF-1235-76A9CD4CC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549065"/>
            <a:ext cx="5904674" cy="3936449"/>
          </a:xfrm>
          <a:prstGeom prst="rect">
            <a:avLst/>
          </a:prstGeom>
          <a:noFill/>
          <a:extLst>
            <a:ext uri="{909E8E84-426E-40DD-AFC4-6F175D3DCCD1}">
              <a14:hiddenFill xmlns:a14="http://schemas.microsoft.com/office/drawing/2010/main">
                <a:solidFill>
                  <a:srgbClr val="FFFFFF"/>
                </a:solidFill>
              </a14:hiddenFill>
            </a:ext>
          </a:extLst>
        </p:spPr>
      </p:pic>
      <p:pic>
        <p:nvPicPr>
          <p:cNvPr id="2" name="Google Shape;134;p5" descr="Picture 7">
            <a:extLst>
              <a:ext uri="{FF2B5EF4-FFF2-40B4-BE49-F238E27FC236}">
                <a16:creationId xmlns:a16="http://schemas.microsoft.com/office/drawing/2014/main" id="{38463CC9-4280-74C8-37ED-17D2FB41DAEC}"/>
              </a:ext>
            </a:extLst>
          </p:cNvPr>
          <p:cNvPicPr preferRelativeResize="0"/>
          <p:nvPr/>
        </p:nvPicPr>
        <p:blipFill rotWithShape="1">
          <a:blip r:embed="rId4">
            <a:alphaModFix/>
          </a:blip>
          <a:srcRect l="6885" r="2692" b="3"/>
          <a:stretch/>
        </p:blipFill>
        <p:spPr>
          <a:xfrm>
            <a:off x="10798143" y="5727605"/>
            <a:ext cx="1393856" cy="113963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4"/>
        <p:cNvGrpSpPr/>
        <p:nvPr/>
      </p:nvGrpSpPr>
      <p:grpSpPr>
        <a:xfrm>
          <a:off x="0" y="0"/>
          <a:ext cx="0" cy="0"/>
          <a:chOff x="0" y="0"/>
          <a:chExt cx="0" cy="0"/>
        </a:xfrm>
      </p:grpSpPr>
      <p:sp>
        <p:nvSpPr>
          <p:cNvPr id="235" name="Google Shape;235;p12"/>
          <p:cNvSpPr txBox="1">
            <a:spLocks noGrp="1"/>
          </p:cNvSpPr>
          <p:nvPr>
            <p:ph type="title"/>
          </p:nvPr>
        </p:nvSpPr>
        <p:spPr>
          <a:xfrm>
            <a:off x="1187471" y="358581"/>
            <a:ext cx="10515600" cy="8844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400"/>
              <a:buFont typeface="Times New Roman"/>
              <a:buNone/>
            </a:pPr>
            <a:r>
              <a:rPr lang="en-US" dirty="0">
                <a:latin typeface="+mj-lt"/>
              </a:rPr>
              <a:t>What is Gluten? </a:t>
            </a:r>
            <a:endParaRPr dirty="0">
              <a:latin typeface="+mj-lt"/>
            </a:endParaRPr>
          </a:p>
        </p:txBody>
      </p:sp>
      <p:sp>
        <p:nvSpPr>
          <p:cNvPr id="236" name="Google Shape;236;p12"/>
          <p:cNvSpPr txBox="1">
            <a:spLocks noGrp="1"/>
          </p:cNvSpPr>
          <p:nvPr>
            <p:ph type="body" idx="1"/>
          </p:nvPr>
        </p:nvSpPr>
        <p:spPr>
          <a:xfrm>
            <a:off x="1187470" y="1087071"/>
            <a:ext cx="5103999" cy="4997206"/>
          </a:xfrm>
          <a:prstGeom prst="rect">
            <a:avLst/>
          </a:prstGeom>
          <a:noFill/>
          <a:ln>
            <a:noFill/>
          </a:ln>
        </p:spPr>
        <p:txBody>
          <a:bodyPr spcFirstLastPara="1" wrap="square" lIns="91425" tIns="45700" rIns="91425" bIns="45700" anchor="t" anchorCtr="0">
            <a:noAutofit/>
          </a:bodyPr>
          <a:lstStyle/>
          <a:p>
            <a:pPr marL="0" indent="0">
              <a:spcBef>
                <a:spcPts val="0"/>
              </a:spcBef>
              <a:buSzPts val="1500"/>
              <a:buNone/>
            </a:pPr>
            <a:r>
              <a:rPr lang="en-US" b="0" i="0" dirty="0">
                <a:solidFill>
                  <a:srgbClr val="343536"/>
                </a:solidFill>
                <a:effectLst/>
                <a:latin typeface="Source Sans Pro" panose="020B0503030403020204" pitchFamily="34" charset="0"/>
              </a:rPr>
              <a:t>Gluten is a protein found in wheat, barley, rye, and other grains. It can be found in common foods, including pasta, cereal, and beer. Gluten allows food to maintain its shape by acting as a glue. Gluten can also be in things like vitamins, cosmetics, and even certain medications.</a:t>
            </a:r>
            <a:endParaRPr lang="en-US" dirty="0"/>
          </a:p>
          <a:p>
            <a:pPr marL="0" lvl="0" indent="0" algn="l" rtl="0">
              <a:lnSpc>
                <a:spcPct val="90000"/>
              </a:lnSpc>
              <a:spcBef>
                <a:spcPts val="0"/>
              </a:spcBef>
              <a:spcAft>
                <a:spcPts val="0"/>
              </a:spcAft>
              <a:buClr>
                <a:schemeClr val="dk1"/>
              </a:buClr>
              <a:buSzPts val="1500"/>
              <a:buNone/>
            </a:pPr>
            <a:endParaRPr dirty="0"/>
          </a:p>
        </p:txBody>
      </p:sp>
      <p:sp>
        <p:nvSpPr>
          <p:cNvPr id="237" name="Google Shape;237;p12"/>
          <p:cNvSpPr/>
          <p:nvPr/>
        </p:nvSpPr>
        <p:spPr>
          <a:xfrm>
            <a:off x="0" y="-9236"/>
            <a:ext cx="1050233" cy="6857572"/>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8" name="Google Shape;238;p12"/>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39" name="Google Shape;239;p12"/>
          <p:cNvSpPr txBox="1"/>
          <p:nvPr/>
        </p:nvSpPr>
        <p:spPr>
          <a:xfrm>
            <a:off x="2773254" y="6418662"/>
            <a:ext cx="99930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2052" name="Picture 4" descr="gluten and grain free diet,Save up to 15%,imerhow.com">
            <a:extLst>
              <a:ext uri="{FF2B5EF4-FFF2-40B4-BE49-F238E27FC236}">
                <a16:creationId xmlns:a16="http://schemas.microsoft.com/office/drawing/2014/main" id="{7215AC28-5C4B-E75D-C726-8CCCC7057B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1115" y="2275730"/>
            <a:ext cx="5276353" cy="3514863"/>
          </a:xfrm>
          <a:prstGeom prst="rect">
            <a:avLst/>
          </a:prstGeom>
          <a:noFill/>
          <a:extLst>
            <a:ext uri="{909E8E84-426E-40DD-AFC4-6F175D3DCCD1}">
              <a14:hiddenFill xmlns:a14="http://schemas.microsoft.com/office/drawing/2010/main">
                <a:solidFill>
                  <a:srgbClr val="FFFFFF"/>
                </a:solidFill>
              </a14:hiddenFill>
            </a:ext>
          </a:extLst>
        </p:spPr>
      </p:pic>
      <p:pic>
        <p:nvPicPr>
          <p:cNvPr id="3" name="Google Shape;134;p5" descr="Picture 7">
            <a:extLst>
              <a:ext uri="{FF2B5EF4-FFF2-40B4-BE49-F238E27FC236}">
                <a16:creationId xmlns:a16="http://schemas.microsoft.com/office/drawing/2014/main" id="{5BC07365-C9EC-3DCA-38D0-BD84E946F87B}"/>
              </a:ext>
            </a:extLst>
          </p:cNvPr>
          <p:cNvPicPr preferRelativeResize="0"/>
          <p:nvPr/>
        </p:nvPicPr>
        <p:blipFill rotWithShape="1">
          <a:blip r:embed="rId4">
            <a:alphaModFix/>
          </a:blip>
          <a:srcRect l="6885" r="2692" b="3"/>
          <a:stretch/>
        </p:blipFill>
        <p:spPr>
          <a:xfrm>
            <a:off x="10672019" y="103371"/>
            <a:ext cx="1393856" cy="125246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4"/>
        <p:cNvGrpSpPr/>
        <p:nvPr/>
      </p:nvGrpSpPr>
      <p:grpSpPr>
        <a:xfrm>
          <a:off x="0" y="0"/>
          <a:ext cx="0" cy="0"/>
          <a:chOff x="0" y="0"/>
          <a:chExt cx="0" cy="0"/>
        </a:xfrm>
      </p:grpSpPr>
      <p:sp>
        <p:nvSpPr>
          <p:cNvPr id="235" name="Google Shape;235;p12"/>
          <p:cNvSpPr txBox="1">
            <a:spLocks noGrp="1"/>
          </p:cNvSpPr>
          <p:nvPr>
            <p:ph type="title"/>
          </p:nvPr>
        </p:nvSpPr>
        <p:spPr>
          <a:xfrm>
            <a:off x="1187471" y="358581"/>
            <a:ext cx="10846874" cy="8844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400"/>
              <a:buFont typeface="Times New Roman"/>
              <a:buNone/>
            </a:pPr>
            <a:r>
              <a:rPr lang="en-US" sz="3600" dirty="0">
                <a:latin typeface="+mj-lt"/>
              </a:rPr>
              <a:t>Is Gluten Intolerance and Celiac Disease the Same? </a:t>
            </a:r>
            <a:endParaRPr sz="3600" dirty="0">
              <a:latin typeface="+mj-lt"/>
            </a:endParaRPr>
          </a:p>
        </p:txBody>
      </p:sp>
      <p:sp>
        <p:nvSpPr>
          <p:cNvPr id="236" name="Google Shape;236;p12"/>
          <p:cNvSpPr txBox="1">
            <a:spLocks noGrp="1"/>
          </p:cNvSpPr>
          <p:nvPr>
            <p:ph type="body" idx="1"/>
          </p:nvPr>
        </p:nvSpPr>
        <p:spPr>
          <a:xfrm>
            <a:off x="1341272" y="1631979"/>
            <a:ext cx="5103999" cy="3917483"/>
          </a:xfrm>
          <a:prstGeom prst="rect">
            <a:avLst/>
          </a:prstGeom>
          <a:noFill/>
          <a:ln>
            <a:noFill/>
          </a:ln>
        </p:spPr>
        <p:txBody>
          <a:bodyPr spcFirstLastPara="1" wrap="square" lIns="91425" tIns="45700" rIns="91425" bIns="45700" anchor="t" anchorCtr="0">
            <a:noAutofit/>
          </a:bodyPr>
          <a:lstStyle/>
          <a:p>
            <a:pPr marL="0" indent="0">
              <a:spcBef>
                <a:spcPts val="0"/>
              </a:spcBef>
              <a:buSzPts val="1500"/>
              <a:buNone/>
            </a:pPr>
            <a:r>
              <a:rPr lang="en-US" b="0" i="0" dirty="0">
                <a:solidFill>
                  <a:schemeClr val="tx1"/>
                </a:solidFill>
                <a:effectLst/>
                <a:latin typeface="Source Sans Pro" panose="020B0503030403020204" pitchFamily="34" charset="0"/>
              </a:rPr>
              <a:t>Gluten intolerance and Celiac Disease are different. People with Celiac </a:t>
            </a:r>
            <a:r>
              <a:rPr lang="en-US" dirty="0">
                <a:solidFill>
                  <a:schemeClr val="tx1"/>
                </a:solidFill>
                <a:latin typeface="Source Sans Pro" panose="020B0503030403020204" pitchFamily="34" charset="0"/>
              </a:rPr>
              <a:t>D</a:t>
            </a:r>
            <a:r>
              <a:rPr lang="en-US" b="0" i="0" dirty="0">
                <a:solidFill>
                  <a:schemeClr val="tx1"/>
                </a:solidFill>
                <a:effectLst/>
                <a:latin typeface="Source Sans Pro" panose="020B0503030403020204" pitchFamily="34" charset="0"/>
              </a:rPr>
              <a:t>isease have an autoimmune response to gluten. This means their bodies try to fight against gluten as if it were a virus. This reaction causes inflammation and damage to their digestive tracts. </a:t>
            </a:r>
            <a:endParaRPr lang="en-US" dirty="0">
              <a:solidFill>
                <a:schemeClr val="tx1"/>
              </a:solidFill>
            </a:endParaRPr>
          </a:p>
          <a:p>
            <a:pPr marL="0" lvl="0" indent="0" algn="l" rtl="0">
              <a:lnSpc>
                <a:spcPct val="90000"/>
              </a:lnSpc>
              <a:spcBef>
                <a:spcPts val="0"/>
              </a:spcBef>
              <a:spcAft>
                <a:spcPts val="0"/>
              </a:spcAft>
              <a:buClr>
                <a:schemeClr val="dk1"/>
              </a:buClr>
              <a:buSzPts val="1500"/>
              <a:buNone/>
            </a:pPr>
            <a:endParaRPr dirty="0">
              <a:solidFill>
                <a:schemeClr val="tx1"/>
              </a:solidFill>
            </a:endParaRPr>
          </a:p>
        </p:txBody>
      </p:sp>
      <p:sp>
        <p:nvSpPr>
          <p:cNvPr id="237" name="Google Shape;237;p12"/>
          <p:cNvSpPr/>
          <p:nvPr/>
        </p:nvSpPr>
        <p:spPr>
          <a:xfrm>
            <a:off x="0" y="-9236"/>
            <a:ext cx="1050233" cy="6857572"/>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8" name="Google Shape;238;p12"/>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39" name="Google Shape;239;p12"/>
          <p:cNvSpPr txBox="1"/>
          <p:nvPr/>
        </p:nvSpPr>
        <p:spPr>
          <a:xfrm>
            <a:off x="2773254" y="6418662"/>
            <a:ext cx="99930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4098" name="Picture 2" descr="Celiac Disease or Gluten Sensitivity? Manhattan Gastroenterology">
            <a:extLst>
              <a:ext uri="{FF2B5EF4-FFF2-40B4-BE49-F238E27FC236}">
                <a16:creationId xmlns:a16="http://schemas.microsoft.com/office/drawing/2014/main" id="{630E23B6-1D73-AF3B-278E-0C54E89C75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8283" y="1631979"/>
            <a:ext cx="4535214" cy="4535214"/>
          </a:xfrm>
          <a:prstGeom prst="rect">
            <a:avLst/>
          </a:prstGeom>
          <a:noFill/>
          <a:extLst>
            <a:ext uri="{909E8E84-426E-40DD-AFC4-6F175D3DCCD1}">
              <a14:hiddenFill xmlns:a14="http://schemas.microsoft.com/office/drawing/2010/main">
                <a:solidFill>
                  <a:srgbClr val="FFFFFF"/>
                </a:solidFill>
              </a14:hiddenFill>
            </a:ext>
          </a:extLst>
        </p:spPr>
      </p:pic>
      <p:pic>
        <p:nvPicPr>
          <p:cNvPr id="2" name="Google Shape;134;p5" descr="Picture 7">
            <a:extLst>
              <a:ext uri="{FF2B5EF4-FFF2-40B4-BE49-F238E27FC236}">
                <a16:creationId xmlns:a16="http://schemas.microsoft.com/office/drawing/2014/main" id="{6A7A33A1-9C0D-EBAC-4E44-56D653102D4B}"/>
              </a:ext>
            </a:extLst>
          </p:cNvPr>
          <p:cNvPicPr preferRelativeResize="0"/>
          <p:nvPr/>
        </p:nvPicPr>
        <p:blipFill rotWithShape="1">
          <a:blip r:embed="rId4">
            <a:alphaModFix/>
          </a:blip>
          <a:srcRect l="6885" r="2692" b="3"/>
          <a:stretch/>
        </p:blipFill>
        <p:spPr>
          <a:xfrm>
            <a:off x="98612" y="5665077"/>
            <a:ext cx="1393856" cy="1192924"/>
          </a:xfrm>
          <a:prstGeom prst="rect">
            <a:avLst/>
          </a:prstGeom>
          <a:noFill/>
          <a:ln>
            <a:noFill/>
          </a:ln>
        </p:spPr>
      </p:pic>
    </p:spTree>
    <p:extLst>
      <p:ext uri="{BB962C8B-B14F-4D97-AF65-F5344CB8AC3E}">
        <p14:creationId xmlns:p14="http://schemas.microsoft.com/office/powerpoint/2010/main" val="4162879300"/>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SNS Case Study Call-Dr. K- Mutiple Sclerosis FINAL" id="{9116F631-E7BA-E341-868F-A5D56AD1CB80}" vid="{6F907B78-A768-2244-9471-12505B8C5A2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400</TotalTime>
  <Words>1927</Words>
  <Application>Microsoft Macintosh PowerPoint</Application>
  <PresentationFormat>Widescreen</PresentationFormat>
  <Paragraphs>143</Paragraphs>
  <Slides>21</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Sorts Mill Goudy</vt:lpstr>
      <vt:lpstr>Arial</vt:lpstr>
      <vt:lpstr>Times New Roman</vt:lpstr>
      <vt:lpstr>Source Sans Pro</vt:lpstr>
      <vt:lpstr>Calibri</vt:lpstr>
      <vt:lpstr>Office Theme</vt:lpstr>
      <vt:lpstr>   We will get started shortly.</vt:lpstr>
      <vt:lpstr>ISNS  CASE STUDY</vt:lpstr>
      <vt:lpstr>Medical Disclaimer  </vt:lpstr>
      <vt:lpstr>PowerPoint Presentation</vt:lpstr>
      <vt:lpstr>DR. NORBERT KETSKÉS, MD </vt:lpstr>
      <vt:lpstr>CSISZTU ZSUZSA </vt:lpstr>
      <vt:lpstr>What is Gluten Sensitivity?  </vt:lpstr>
      <vt:lpstr>What is Gluten? </vt:lpstr>
      <vt:lpstr>Is Gluten Intolerance and Celiac Disease the Same? </vt:lpstr>
      <vt:lpstr>What Causes Gluten Intolerance? </vt:lpstr>
      <vt:lpstr>What are the symptoms of  Gluten Intolerance?  </vt:lpstr>
      <vt:lpstr>How is Gluten Intolerance Diagnosed? </vt:lpstr>
      <vt:lpstr>CASE STUDY</vt:lpstr>
      <vt:lpstr>Conventional Treatment       </vt:lpstr>
      <vt:lpstr>Method </vt:lpstr>
      <vt:lpstr>Additional Treatment </vt:lpstr>
      <vt:lpstr>Results   </vt:lpstr>
      <vt:lpstr>Research Studies </vt:lpstr>
      <vt:lpstr> Non- Celiac Gluten Sensitivity and Protective Role of Dietary Polyphenols  Nadia Calabriso, Egeria Scoditti, Marika Massaro, Michael Maffia, Marcello Chieppa, Barbara Laddomada, and Maria Annunziata Carluccio </vt:lpstr>
      <vt:lpstr>References </vt:lpstr>
      <vt:lpstr>Thank You for  Joining Us  This Week!!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will get started shortly.</dc:title>
  <dc:creator>Tyger Fenton</dc:creator>
  <cp:lastModifiedBy>Tyger Fenton</cp:lastModifiedBy>
  <cp:revision>15</cp:revision>
  <dcterms:created xsi:type="dcterms:W3CDTF">2023-08-28T15:11:08Z</dcterms:created>
  <dcterms:modified xsi:type="dcterms:W3CDTF">2023-08-30T16:01:17Z</dcterms:modified>
</cp:coreProperties>
</file>